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96" r:id="rId3"/>
    <p:sldId id="272" r:id="rId4"/>
    <p:sldId id="273" r:id="rId5"/>
    <p:sldId id="274" r:id="rId6"/>
    <p:sldId id="275" r:id="rId7"/>
    <p:sldId id="295" r:id="rId8"/>
    <p:sldId id="276" r:id="rId9"/>
    <p:sldId id="277" r:id="rId10"/>
    <p:sldId id="257" r:id="rId11"/>
    <p:sldId id="282" r:id="rId12"/>
    <p:sldId id="284" r:id="rId13"/>
    <p:sldId id="289" r:id="rId14"/>
    <p:sldId id="290" r:id="rId15"/>
    <p:sldId id="287" r:id="rId16"/>
    <p:sldId id="288" r:id="rId17"/>
    <p:sldId id="278" r:id="rId18"/>
    <p:sldId id="279" r:id="rId19"/>
    <p:sldId id="264" r:id="rId20"/>
    <p:sldId id="265" r:id="rId21"/>
    <p:sldId id="266" r:id="rId22"/>
    <p:sldId id="267" r:id="rId23"/>
    <p:sldId id="294" r:id="rId24"/>
    <p:sldId id="291" r:id="rId25"/>
    <p:sldId id="293" r:id="rId26"/>
    <p:sldId id="292" r:id="rId27"/>
    <p:sldId id="27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1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93" y="1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e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e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e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9.wmf"/><Relationship Id="rId3" Type="http://schemas.openxmlformats.org/officeDocument/2006/relationships/image" Target="../media/image93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92.wmf"/><Relationship Id="rId16" Type="http://schemas.openxmlformats.org/officeDocument/2006/relationships/image" Target="../media/image112.wmf"/><Relationship Id="rId1" Type="http://schemas.openxmlformats.org/officeDocument/2006/relationships/image" Target="../media/image99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5" Type="http://schemas.openxmlformats.org/officeDocument/2006/relationships/image" Target="../media/image11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Relationship Id="rId14" Type="http://schemas.openxmlformats.org/officeDocument/2006/relationships/image" Target="../media/image11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image" Target="../media/image130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12" Type="http://schemas.openxmlformats.org/officeDocument/2006/relationships/image" Target="../media/image129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11" Type="http://schemas.openxmlformats.org/officeDocument/2006/relationships/image" Target="../media/image128.wmf"/><Relationship Id="rId5" Type="http://schemas.openxmlformats.org/officeDocument/2006/relationships/image" Target="../media/image122.wmf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59A0-13E5-469E-9CB0-3508F7B5BEBF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ACC78-A67C-40F4-9889-917858681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397044-1131-4BE4-9D08-13702A5D36A8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153150" cy="34623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82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635806-0081-4E01-907C-F8F2F0C5EB1D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2150"/>
            <a:ext cx="6153150" cy="346233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4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149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66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680.png"/><Relationship Id="rId15" Type="http://schemas.openxmlformats.org/officeDocument/2006/relationships/image" Target="../media/image72.png"/><Relationship Id="rId10" Type="http://schemas.openxmlformats.org/officeDocument/2006/relationships/image" Target="../media/image670.png"/><Relationship Id="rId4" Type="http://schemas.openxmlformats.org/officeDocument/2006/relationships/image" Target="../media/image68.png"/><Relationship Id="rId9" Type="http://schemas.openxmlformats.org/officeDocument/2006/relationships/image" Target="../media/image151.png"/><Relationship Id="rId1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156.png"/><Relationship Id="rId10" Type="http://schemas.openxmlformats.org/officeDocument/2006/relationships/image" Target="../media/image81.png"/><Relationship Id="rId4" Type="http://schemas.openxmlformats.org/officeDocument/2006/relationships/image" Target="../media/image155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8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83.wmf"/><Relationship Id="rId14" Type="http://schemas.openxmlformats.org/officeDocument/2006/relationships/image" Target="../media/image86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87.wmf"/><Relationship Id="rId10" Type="http://schemas.openxmlformats.org/officeDocument/2006/relationships/image" Target="../media/image91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9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98.emf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9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105.wmf"/><Relationship Id="rId34" Type="http://schemas.openxmlformats.org/officeDocument/2006/relationships/oleObject" Target="../embeddings/oleObject63.bin"/><Relationship Id="rId7" Type="http://schemas.openxmlformats.org/officeDocument/2006/relationships/image" Target="../media/image92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103.wmf"/><Relationship Id="rId25" Type="http://schemas.openxmlformats.org/officeDocument/2006/relationships/image" Target="../media/image107.wmf"/><Relationship Id="rId33" Type="http://schemas.openxmlformats.org/officeDocument/2006/relationships/image" Target="../media/image11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10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58.bin"/><Relationship Id="rId32" Type="http://schemas.openxmlformats.org/officeDocument/2006/relationships/oleObject" Target="../embeddings/oleObject62.bin"/><Relationship Id="rId5" Type="http://schemas.openxmlformats.org/officeDocument/2006/relationships/image" Target="../media/image1.png"/><Relationship Id="rId15" Type="http://schemas.openxmlformats.org/officeDocument/2006/relationships/image" Target="../media/image102.wmf"/><Relationship Id="rId23" Type="http://schemas.openxmlformats.org/officeDocument/2006/relationships/image" Target="../media/image106.wmf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104.wmf"/><Relationship Id="rId31" Type="http://schemas.openxmlformats.org/officeDocument/2006/relationships/image" Target="../media/image110.wmf"/><Relationship Id="rId4" Type="http://schemas.openxmlformats.org/officeDocument/2006/relationships/image" Target="../media/image99.wmf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108.wmf"/><Relationship Id="rId30" Type="http://schemas.openxmlformats.org/officeDocument/2006/relationships/oleObject" Target="../embeddings/oleObject61.bin"/><Relationship Id="rId35" Type="http://schemas.openxmlformats.org/officeDocument/2006/relationships/image" Target="../media/image112.wmf"/><Relationship Id="rId8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6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25.wmf"/><Relationship Id="rId26" Type="http://schemas.openxmlformats.org/officeDocument/2006/relationships/image" Target="../media/image129.wmf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128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130.wmf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123.wmf"/><Relationship Id="rId22" Type="http://schemas.openxmlformats.org/officeDocument/2006/relationships/image" Target="../media/image127.wmf"/><Relationship Id="rId27" Type="http://schemas.openxmlformats.org/officeDocument/2006/relationships/oleObject" Target="../embeddings/oleObject81.bin"/><Relationship Id="rId30" Type="http://schemas.openxmlformats.org/officeDocument/2006/relationships/oleObject" Target="../embeddings/oleObject8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.bin"/><Relationship Id="rId18" Type="http://schemas.openxmlformats.org/officeDocument/2006/relationships/image" Target="../media/image6.wmf"/><Relationship Id="rId26" Type="http://schemas.openxmlformats.org/officeDocument/2006/relationships/oleObject" Target="../embeddings/oleObject9.bin"/><Relationship Id="rId39" Type="http://schemas.openxmlformats.org/officeDocument/2006/relationships/image" Target="../media/image15.emf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19.emf"/><Relationship Id="rId42" Type="http://schemas.openxmlformats.org/officeDocument/2006/relationships/oleObject" Target="../embeddings/oleObject16.bin"/><Relationship Id="rId7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20" Type="http://schemas.openxmlformats.org/officeDocument/2006/relationships/image" Target="../media/image7.wmf"/><Relationship Id="rId29" Type="http://schemas.openxmlformats.org/officeDocument/2006/relationships/image" Target="../media/image11.wmf"/><Relationship Id="rId41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9.wmf"/><Relationship Id="rId32" Type="http://schemas.openxmlformats.org/officeDocument/2006/relationships/oleObject" Target="../embeddings/oleObject12.bin"/><Relationship Id="rId37" Type="http://schemas.openxmlformats.org/officeDocument/2006/relationships/image" Target="../media/image14.emf"/><Relationship Id="rId40" Type="http://schemas.openxmlformats.org/officeDocument/2006/relationships/oleObject" Target="../embeddings/oleObject15.bin"/><Relationship Id="rId45" Type="http://schemas.openxmlformats.org/officeDocument/2006/relationships/image" Target="../media/image18.emf"/><Relationship Id="rId5" Type="http://schemas.openxmlformats.org/officeDocument/2006/relationships/image" Target="../media/image41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28" Type="http://schemas.openxmlformats.org/officeDocument/2006/relationships/oleObject" Target="../embeddings/oleObject10.bin"/><Relationship Id="rId36" Type="http://schemas.openxmlformats.org/officeDocument/2006/relationships/oleObject" Target="../embeddings/oleObject13.bin"/><Relationship Id="rId10" Type="http://schemas.openxmlformats.org/officeDocument/2006/relationships/image" Target="../media/image2.wmf"/><Relationship Id="rId19" Type="http://schemas.openxmlformats.org/officeDocument/2006/relationships/oleObject" Target="../embeddings/oleObject6.bin"/><Relationship Id="rId31" Type="http://schemas.openxmlformats.org/officeDocument/2006/relationships/image" Target="../media/image12.wmf"/><Relationship Id="rId44" Type="http://schemas.openxmlformats.org/officeDocument/2006/relationships/oleObject" Target="../embeddings/oleObject17.bin"/><Relationship Id="rId9" Type="http://schemas.openxmlformats.org/officeDocument/2006/relationships/oleObject" Target="../embeddings/oleObject1.bin"/><Relationship Id="rId14" Type="http://schemas.openxmlformats.org/officeDocument/2006/relationships/image" Target="../media/image4.wmf"/><Relationship Id="rId22" Type="http://schemas.openxmlformats.org/officeDocument/2006/relationships/image" Target="../media/image8.wmf"/><Relationship Id="rId27" Type="http://schemas.openxmlformats.org/officeDocument/2006/relationships/image" Target="../media/image10.wmf"/><Relationship Id="rId30" Type="http://schemas.openxmlformats.org/officeDocument/2006/relationships/oleObject" Target="../embeddings/oleObject11.bin"/><Relationship Id="rId35" Type="http://schemas.openxmlformats.org/officeDocument/2006/relationships/image" Target="../media/image20.emf"/><Relationship Id="rId43" Type="http://schemas.openxmlformats.org/officeDocument/2006/relationships/image" Target="../media/image17.wmf"/><Relationship Id="rId8" Type="http://schemas.openxmlformats.org/officeDocument/2006/relationships/image" Target="../media/image710.png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5.bin"/><Relationship Id="rId25" Type="http://schemas.openxmlformats.org/officeDocument/2006/relationships/image" Target="../media/image18.png"/><Relationship Id="rId33" Type="http://schemas.openxmlformats.org/officeDocument/2006/relationships/image" Target="../media/image13.wmf"/><Relationship Id="rId38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png"/><Relationship Id="rId4" Type="http://schemas.openxmlformats.org/officeDocument/2006/relationships/image" Target="../media/image12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29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6.wm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34.png"/><Relationship Id="rId10" Type="http://schemas.openxmlformats.org/officeDocument/2006/relationships/image" Target="../media/image25.wmf"/><Relationship Id="rId19" Type="http://schemas.openxmlformats.org/officeDocument/2006/relationships/image" Target="../media/image30.png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39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42.em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266265" y="6048888"/>
            <a:ext cx="910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003399"/>
                </a:solidFill>
                <a:ea typeface="Cambria Math" panose="02040503050406030204" pitchFamily="18" charset="0"/>
              </a:rPr>
              <a:t>Lecture 20:  The dc SQUID --- operation and applications</a:t>
            </a:r>
            <a:endParaRPr lang="en-US" sz="2000" b="1" dirty="0">
              <a:solidFill>
                <a:srgbClr val="0000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1666978" y="261031"/>
            <a:ext cx="102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19:  The </a:t>
            </a:r>
            <a:r>
              <a:rPr lang="en-US" sz="2000" b="1" dirty="0" err="1" smtClean="0">
                <a:solidFill>
                  <a:srgbClr val="C00000"/>
                </a:solidFill>
                <a:ea typeface="Cambria Math" panose="02040503050406030204" pitchFamily="18" charset="0"/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 and dc SQUID --- models</a:t>
            </a:r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7750" y="243838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493" y="270411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93" y="6090850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084765" y="1503026"/>
            <a:ext cx="1010159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of SQUIDs in two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Models</a:t>
            </a:r>
            <a:endParaRPr lang="en-US" dirty="0">
              <a:ea typeface="Cambria Math" panose="02040503050406030204" pitchFamily="18" charset="0"/>
            </a:endParaRP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ea typeface="Cambria Math" panose="02040503050406030204" pitchFamily="18" charset="0"/>
              </a:rPr>
              <a:t>Operation and applications</a:t>
            </a: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800"/>
              </a:spcAft>
            </a:pPr>
            <a:endParaRPr lang="en-US" dirty="0" smtClean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4211" y="2098681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F2C84-2047-4844-A833-2A6F2FF2A988}"/>
              </a:ext>
            </a:extLst>
          </p:cNvPr>
          <p:cNvSpPr txBox="1"/>
          <p:nvPr/>
        </p:nvSpPr>
        <p:spPr>
          <a:xfrm>
            <a:off x="712721" y="1165781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Mercereau</a:t>
            </a:r>
            <a:r>
              <a:rPr lang="en-US" dirty="0" smtClean="0"/>
              <a:t> </a:t>
            </a:r>
            <a:r>
              <a:rPr lang="en-US" dirty="0"/>
              <a:t>1964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2E0143-6B9B-432E-9970-F6B6398F4FA0}"/>
              </a:ext>
            </a:extLst>
          </p:cNvPr>
          <p:cNvGrpSpPr/>
          <p:nvPr/>
        </p:nvGrpSpPr>
        <p:grpSpPr>
          <a:xfrm>
            <a:off x="1356775" y="1737924"/>
            <a:ext cx="892564" cy="709684"/>
            <a:chOff x="1696416" y="3261815"/>
            <a:chExt cx="892564" cy="7096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6347C4-46F4-4E7E-988F-6378B1ED9AEA}"/>
                </a:ext>
              </a:extLst>
            </p:cNvPr>
            <p:cNvSpPr/>
            <p:nvPr/>
          </p:nvSpPr>
          <p:spPr>
            <a:xfrm>
              <a:off x="1781751" y="3261815"/>
              <a:ext cx="709684" cy="7096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C71C3D-F1F9-473F-9E5A-A7B60E43A6AC}"/>
                </a:ext>
              </a:extLst>
            </p:cNvPr>
            <p:cNvGrpSpPr/>
            <p:nvPr/>
          </p:nvGrpSpPr>
          <p:grpSpPr>
            <a:xfrm>
              <a:off x="1696416" y="3525217"/>
              <a:ext cx="182880" cy="182880"/>
              <a:chOff x="5622878" y="4176215"/>
              <a:chExt cx="182880" cy="18288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8B0C869-F1DA-461A-B978-9A5442FA37CC}"/>
                  </a:ext>
                </a:extLst>
              </p:cNvPr>
              <p:cNvCxnSpPr/>
              <p:nvPr/>
            </p:nvCxnSpPr>
            <p:spPr>
              <a:xfrm>
                <a:off x="5622878" y="4176215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5D9E59F-B650-49E4-8EC7-050F6DF334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22878" y="4176215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AC3F16-88B4-40B0-9421-5B066FF9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3891" y="3511324"/>
              <a:ext cx="195089" cy="19508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2C15CB-391F-4985-8363-803A2A62B530}"/>
              </a:ext>
            </a:extLst>
          </p:cNvPr>
          <p:cNvSpPr txBox="1"/>
          <p:nvPr/>
        </p:nvSpPr>
        <p:spPr>
          <a:xfrm>
            <a:off x="991903" y="2717830"/>
            <a:ext cx="3371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Josephson junctions</a:t>
            </a:r>
            <a:endParaRPr lang="en-US" dirty="0"/>
          </a:p>
          <a:p>
            <a:r>
              <a:rPr lang="en-US" dirty="0"/>
              <a:t>dc </a:t>
            </a:r>
            <a:r>
              <a:rPr lang="en-US" dirty="0" smtClean="0"/>
              <a:t>bias</a:t>
            </a:r>
            <a:endParaRPr lang="en-US" dirty="0"/>
          </a:p>
          <a:p>
            <a:r>
              <a:rPr lang="en-US" dirty="0" smtClean="0"/>
              <a:t>based on quantum </a:t>
            </a:r>
            <a:r>
              <a:rPr lang="en-US" dirty="0"/>
              <a:t>interference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2721" y="241340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 SQUID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18230" y="241098"/>
            <a:ext cx="462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Su</a:t>
            </a:r>
            <a:r>
              <a:rPr lang="en-US" dirty="0"/>
              <a:t>perconducting </a:t>
            </a:r>
            <a:r>
              <a:rPr lang="en-US" u="sng" dirty="0" err="1"/>
              <a:t>QU</a:t>
            </a:r>
            <a:r>
              <a:rPr lang="en-US" dirty="0" err="1"/>
              <a:t>antum</a:t>
            </a:r>
            <a:r>
              <a:rPr lang="en-US" dirty="0"/>
              <a:t> </a:t>
            </a:r>
            <a:r>
              <a:rPr lang="en-US" u="sng" dirty="0"/>
              <a:t>I</a:t>
            </a:r>
            <a:r>
              <a:rPr lang="en-US" dirty="0"/>
              <a:t>nterference </a:t>
            </a:r>
            <a:r>
              <a:rPr lang="en-US" u="sng" dirty="0"/>
              <a:t>D</a:t>
            </a:r>
            <a:r>
              <a:rPr lang="en-US" dirty="0"/>
              <a:t>evice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2416" y="4102026"/>
            <a:ext cx="8666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Can think of a dc SQUID as single junction with an inhomogeneous critical current density  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612779-CA4C-4409-92D6-5D05AE553239}"/>
              </a:ext>
            </a:extLst>
          </p:cNvPr>
          <p:cNvSpPr txBox="1"/>
          <p:nvPr/>
        </p:nvSpPr>
        <p:spPr>
          <a:xfrm>
            <a:off x="4877702" y="1224390"/>
            <a:ext cx="5349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n-junction </a:t>
            </a:r>
            <a:r>
              <a:rPr lang="en-US" dirty="0"/>
              <a:t>interferometers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5DE460-0F28-4CB5-931E-81A9BF2A23E5}"/>
              </a:ext>
            </a:extLst>
          </p:cNvPr>
          <p:cNvGrpSpPr/>
          <p:nvPr/>
        </p:nvGrpSpPr>
        <p:grpSpPr>
          <a:xfrm>
            <a:off x="4852552" y="1881952"/>
            <a:ext cx="3093187" cy="798985"/>
            <a:chOff x="1494883" y="6752312"/>
            <a:chExt cx="3291729" cy="9209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E4B77A2-919F-45D9-9248-A60D0005AC08}"/>
                </a:ext>
              </a:extLst>
            </p:cNvPr>
            <p:cNvGrpSpPr/>
            <p:nvPr/>
          </p:nvGrpSpPr>
          <p:grpSpPr>
            <a:xfrm>
              <a:off x="1494883" y="6752312"/>
              <a:ext cx="3291729" cy="920968"/>
              <a:chOff x="1479528" y="6410908"/>
              <a:chExt cx="3291729" cy="920968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7D11B93-D371-44CF-9A9C-31FAA424CDEF}"/>
                  </a:ext>
                </a:extLst>
              </p:cNvPr>
              <p:cNvSpPr/>
              <p:nvPr/>
            </p:nvSpPr>
            <p:spPr>
              <a:xfrm>
                <a:off x="2028168" y="6414449"/>
                <a:ext cx="73152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673CFB0-A69A-49EF-A4AE-CA5962B1B0CB}"/>
                  </a:ext>
                </a:extLst>
              </p:cNvPr>
              <p:cNvSpPr/>
              <p:nvPr/>
            </p:nvSpPr>
            <p:spPr>
              <a:xfrm>
                <a:off x="2759577" y="6410908"/>
                <a:ext cx="73152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0543153-B896-456B-99CF-94B522E9A47B}"/>
                  </a:ext>
                </a:extLst>
              </p:cNvPr>
              <p:cNvSpPr/>
              <p:nvPr/>
            </p:nvSpPr>
            <p:spPr>
              <a:xfrm>
                <a:off x="3491097" y="6410908"/>
                <a:ext cx="73152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27594AE-C74C-4C2B-99E5-D422625D5744}"/>
                  </a:ext>
                </a:extLst>
              </p:cNvPr>
              <p:cNvCxnSpPr/>
              <p:nvPr/>
            </p:nvCxnSpPr>
            <p:spPr>
              <a:xfrm>
                <a:off x="4222617" y="6410908"/>
                <a:ext cx="54864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2F290BF-F9E8-4343-A1CC-E7071401E98B}"/>
                  </a:ext>
                </a:extLst>
              </p:cNvPr>
              <p:cNvCxnSpPr/>
              <p:nvPr/>
            </p:nvCxnSpPr>
            <p:spPr>
              <a:xfrm>
                <a:off x="4222617" y="7325308"/>
                <a:ext cx="54864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1DA6219-D8CC-46CC-A29B-39437ADEA752}"/>
                  </a:ext>
                </a:extLst>
              </p:cNvPr>
              <p:cNvCxnSpPr>
                <a:cxnSpLocks/>
                <a:endCxn id="38" idx="2"/>
              </p:cNvCxnSpPr>
              <p:nvPr/>
            </p:nvCxnSpPr>
            <p:spPr>
              <a:xfrm>
                <a:off x="3491097" y="7325308"/>
                <a:ext cx="36576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847CE8B-18C6-4E1B-ABA8-4D0D29975835}"/>
                  </a:ext>
                </a:extLst>
              </p:cNvPr>
              <p:cNvCxnSpPr>
                <a:endCxn id="38" idx="0"/>
              </p:cNvCxnSpPr>
              <p:nvPr/>
            </p:nvCxnSpPr>
            <p:spPr>
              <a:xfrm>
                <a:off x="3491097" y="6410908"/>
                <a:ext cx="36576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E9683B1D-A47F-4FD9-BEC5-E13895C01666}"/>
                  </a:ext>
                </a:extLst>
              </p:cNvPr>
              <p:cNvCxnSpPr/>
              <p:nvPr/>
            </p:nvCxnSpPr>
            <p:spPr>
              <a:xfrm flipH="1">
                <a:off x="1479528" y="6410908"/>
                <a:ext cx="54864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64EE0DF-2CC8-4796-B810-D9F73680F28F}"/>
                  </a:ext>
                </a:extLst>
              </p:cNvPr>
              <p:cNvCxnSpPr/>
              <p:nvPr/>
            </p:nvCxnSpPr>
            <p:spPr>
              <a:xfrm flipH="1">
                <a:off x="1479528" y="7331876"/>
                <a:ext cx="54864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1C43875-9F56-423B-BA25-5A9682AA1C6B}"/>
                  </a:ext>
                </a:extLst>
              </p:cNvPr>
              <p:cNvCxnSpPr>
                <a:endCxn id="37" idx="0"/>
              </p:cNvCxnSpPr>
              <p:nvPr/>
            </p:nvCxnSpPr>
            <p:spPr>
              <a:xfrm>
                <a:off x="2759577" y="6410908"/>
                <a:ext cx="365760" cy="0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7E0A06B-167F-48CC-8780-1E3431EC701C}"/>
                  </a:ext>
                </a:extLst>
              </p:cNvPr>
              <p:cNvCxnSpPr>
                <a:endCxn id="37" idx="2"/>
              </p:cNvCxnSpPr>
              <p:nvPr/>
            </p:nvCxnSpPr>
            <p:spPr>
              <a:xfrm flipV="1">
                <a:off x="2759577" y="7325308"/>
                <a:ext cx="365760" cy="6568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CC9B63C-0A78-4775-8AB2-07E448391883}"/>
                </a:ext>
              </a:extLst>
            </p:cNvPr>
            <p:cNvGrpSpPr/>
            <p:nvPr/>
          </p:nvGrpSpPr>
          <p:grpSpPr>
            <a:xfrm>
              <a:off x="1906252" y="7072352"/>
              <a:ext cx="274320" cy="274320"/>
              <a:chOff x="6071889" y="7137779"/>
              <a:chExt cx="274320" cy="274320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AFF51D2-60F9-4C1E-B4CD-E3B7AE5F0EE0}"/>
                  </a:ext>
                </a:extLst>
              </p:cNvPr>
              <p:cNvCxnSpPr/>
              <p:nvPr/>
            </p:nvCxnSpPr>
            <p:spPr>
              <a:xfrm>
                <a:off x="6073254" y="7137779"/>
                <a:ext cx="272955" cy="27295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0FA860C-C16C-41CE-9074-A52E6F6C3A17}"/>
                  </a:ext>
                </a:extLst>
              </p:cNvPr>
              <p:cNvCxnSpPr/>
              <p:nvPr/>
            </p:nvCxnSpPr>
            <p:spPr>
              <a:xfrm flipH="1">
                <a:off x="6071889" y="7137779"/>
                <a:ext cx="274320" cy="2743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1956E12-ADEB-4215-863E-94BA988D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1663" y="7075845"/>
              <a:ext cx="286537" cy="28653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6678821-1B4C-4DF5-8210-96981A100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3079" y="7066244"/>
              <a:ext cx="286537" cy="2865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FBD9256-23BA-410E-8C37-0578DA97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3427" y="7078868"/>
              <a:ext cx="286537" cy="286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448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6"/>
          <p:cNvSpPr txBox="1">
            <a:spLocks noChangeArrowheads="1"/>
          </p:cNvSpPr>
          <p:nvPr/>
        </p:nvSpPr>
        <p:spPr bwMode="auto">
          <a:xfrm>
            <a:off x="2333625" y="60325"/>
            <a:ext cx="74580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Josephson Interferometry: response to a magnetic field </a:t>
            </a:r>
          </a:p>
        </p:txBody>
      </p:sp>
      <p:sp>
        <p:nvSpPr>
          <p:cNvPr id="27651" name="Text Box 47"/>
          <p:cNvSpPr txBox="1">
            <a:spLocks noChangeArrowheads="1"/>
          </p:cNvSpPr>
          <p:nvPr/>
        </p:nvSpPr>
        <p:spPr bwMode="auto">
          <a:xfrm>
            <a:off x="920750" y="2268538"/>
            <a:ext cx="6692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Phase coherence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</a:t>
            </a:r>
            <a:r>
              <a:rPr lang="en-US" altLang="en-US" sz="1800">
                <a:latin typeface="Comic Sans MS" panose="030F0702030302020204" pitchFamily="66" charset="0"/>
              </a:rPr>
              <a:t>magnetic field induces a phase variation: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27652" name="Text Box 47"/>
          <p:cNvSpPr txBox="1">
            <a:spLocks noChangeArrowheads="1"/>
          </p:cNvSpPr>
          <p:nvPr/>
        </p:nvSpPr>
        <p:spPr bwMode="auto">
          <a:xfrm>
            <a:off x="660400" y="3036888"/>
            <a:ext cx="330358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Uniform magnetic field   </a:t>
            </a: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and small junction limit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7299325" y="3095625"/>
            <a:ext cx="3081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sym typeface="Wingdings 3" panose="05040102010807070707" pitchFamily="18" charset="2"/>
              </a:rPr>
              <a:t></a:t>
            </a:r>
            <a:r>
              <a:rPr lang="en-US" altLang="en-US" sz="1600"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linear phase variation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2775" y="895350"/>
            <a:ext cx="3449638" cy="409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22775" y="1635125"/>
            <a:ext cx="3457575" cy="407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22775" y="1304925"/>
            <a:ext cx="3448050" cy="32861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360863" y="1471613"/>
            <a:ext cx="3956050" cy="12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TextBox 24"/>
          <p:cNvSpPr txBox="1">
            <a:spLocks noChangeArrowheads="1"/>
          </p:cNvSpPr>
          <p:nvPr/>
        </p:nvSpPr>
        <p:spPr bwMode="auto">
          <a:xfrm>
            <a:off x="8391525" y="122396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1563" y="1100138"/>
            <a:ext cx="858837" cy="736600"/>
          </a:xfrm>
          <a:prstGeom prst="rect">
            <a:avLst/>
          </a:prstGeom>
          <a:solidFill>
            <a:srgbClr val="C00000">
              <a:alpha val="25000"/>
            </a:srgbClr>
          </a:solidFill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35688" y="1296988"/>
            <a:ext cx="0" cy="34448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02463" y="1296988"/>
            <a:ext cx="0" cy="34448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0" name="TextBox 34"/>
          <p:cNvSpPr txBox="1">
            <a:spLocks noChangeArrowheads="1"/>
          </p:cNvSpPr>
          <p:nvPr/>
        </p:nvSpPr>
        <p:spPr bwMode="auto">
          <a:xfrm>
            <a:off x="7086600" y="925513"/>
            <a:ext cx="595313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(y)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39951" name="TextBox 35"/>
          <p:cNvSpPr txBox="1">
            <a:spLocks noChangeArrowheads="1"/>
          </p:cNvSpPr>
          <p:nvPr/>
        </p:nvSpPr>
        <p:spPr bwMode="auto">
          <a:xfrm>
            <a:off x="5614988" y="915988"/>
            <a:ext cx="398462" cy="3698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</a:t>
            </a:r>
            <a:r>
              <a:rPr lang="en-US" altLang="en-US" sz="1800" baseline="-25000">
                <a:latin typeface="Comic Sans MS" panose="030F0702030302020204" pitchFamily="66" charset="0"/>
                <a:sym typeface="Symbol" panose="05050102010706020507" pitchFamily="18" charset="2"/>
              </a:rPr>
              <a:t>0</a:t>
            </a:r>
            <a:endParaRPr lang="en-US" altLang="en-US" sz="1800" baseline="-25000">
              <a:latin typeface="Comic Sans MS" panose="030F0702030302020204" pitchFamily="66" charset="0"/>
            </a:endParaRPr>
          </a:p>
        </p:txBody>
      </p:sp>
      <p:sp>
        <p:nvSpPr>
          <p:cNvPr id="39952" name="TextBox 38"/>
          <p:cNvSpPr txBox="1">
            <a:spLocks noChangeArrowheads="1"/>
          </p:cNvSpPr>
          <p:nvPr/>
        </p:nvSpPr>
        <p:spPr bwMode="auto">
          <a:xfrm>
            <a:off x="9001125" y="1177925"/>
            <a:ext cx="712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sym typeface="Wingdings 2" panose="05020102010507070707" pitchFamily="18" charset="2"/>
              </a:rPr>
              <a:t> </a:t>
            </a:r>
            <a:r>
              <a:rPr lang="en-US" altLang="en-US" sz="2000">
                <a:latin typeface="Comic Sans MS" panose="030F0702030302020204" pitchFamily="66" charset="0"/>
              </a:rPr>
              <a:t>B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3040063" y="1077913"/>
            <a:ext cx="1587" cy="76676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4" name="TextBox 41"/>
          <p:cNvSpPr txBox="1">
            <a:spLocks noChangeArrowheads="1"/>
          </p:cNvSpPr>
          <p:nvPr/>
        </p:nvSpPr>
        <p:spPr bwMode="auto">
          <a:xfrm>
            <a:off x="2540000" y="1200150"/>
            <a:ext cx="45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sym typeface="Symbol" panose="05050102010706020507" pitchFamily="18" charset="2"/>
              </a:rPr>
              <a:t></a:t>
            </a:r>
            <a:r>
              <a:rPr lang="en-US" altLang="en-US" sz="2000" b="1" baseline="-25000">
                <a:latin typeface="Comic Sans MS" panose="030F0702030302020204" pitchFamily="66" charset="0"/>
              </a:rPr>
              <a:t>m</a:t>
            </a:r>
          </a:p>
        </p:txBody>
      </p:sp>
      <p:graphicFrame>
        <p:nvGraphicFramePr>
          <p:cNvPr id="27670" name="Object 50"/>
          <p:cNvGraphicFramePr>
            <a:graphicFrameLocks noChangeAspect="1"/>
          </p:cNvGraphicFramePr>
          <p:nvPr/>
        </p:nvGraphicFramePr>
        <p:xfrm>
          <a:off x="3490913" y="4265613"/>
          <a:ext cx="4811712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Graph" r:id="rId3" imgW="3840480" imgH="2926080" progId="Origin50.Graph">
                  <p:embed/>
                </p:oleObj>
              </mc:Choice>
              <mc:Fallback>
                <p:oleObj name="Graph" r:id="rId3" imgW="3840480" imgH="2926080" progId="Origin50.Graph">
                  <p:embed/>
                  <p:pic>
                    <p:nvPicPr>
                      <p:cNvPr id="2767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4265613"/>
                        <a:ext cx="4811712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1" name="Text Box 47"/>
          <p:cNvSpPr txBox="1">
            <a:spLocks noChangeArrowheads="1"/>
          </p:cNvSpPr>
          <p:nvPr/>
        </p:nvSpPr>
        <p:spPr bwMode="auto">
          <a:xfrm>
            <a:off x="1651000" y="4991100"/>
            <a:ext cx="190341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Comic Sans MS" panose="030F0702030302020204" pitchFamily="66" charset="0"/>
              </a:rPr>
              <a:t>Fraunhofer diffraction pattern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151563" y="693738"/>
            <a:ext cx="0" cy="14620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8" name="TextBox 60"/>
          <p:cNvSpPr txBox="1">
            <a:spLocks noChangeArrowheads="1"/>
          </p:cNvSpPr>
          <p:nvPr/>
        </p:nvSpPr>
        <p:spPr bwMode="auto">
          <a:xfrm>
            <a:off x="5999163" y="358775"/>
            <a:ext cx="32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39959" name="TextBox 62"/>
          <p:cNvSpPr txBox="1">
            <a:spLocks noChangeArrowheads="1"/>
          </p:cNvSpPr>
          <p:nvPr/>
        </p:nvSpPr>
        <p:spPr bwMode="auto">
          <a:xfrm>
            <a:off x="660400" y="633413"/>
            <a:ext cx="2660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magnetic thickness of barrier </a:t>
            </a:r>
          </a:p>
        </p:txBody>
      </p:sp>
      <p:grpSp>
        <p:nvGrpSpPr>
          <p:cNvPr id="14360" name="Group 2"/>
          <p:cNvGrpSpPr>
            <a:grpSpLocks/>
          </p:cNvGrpSpPr>
          <p:nvPr/>
        </p:nvGrpSpPr>
        <p:grpSpPr bwMode="auto">
          <a:xfrm>
            <a:off x="8589963" y="4413250"/>
            <a:ext cx="2638425" cy="1935163"/>
            <a:chOff x="8383587" y="4301186"/>
            <a:chExt cx="2638425" cy="1824038"/>
          </a:xfrm>
        </p:grpSpPr>
        <p:sp>
          <p:nvSpPr>
            <p:cNvPr id="39971" name="Rectangle 3"/>
            <p:cNvSpPr>
              <a:spLocks noChangeArrowheads="1"/>
            </p:cNvSpPr>
            <p:nvPr/>
          </p:nvSpPr>
          <p:spPr bwMode="auto">
            <a:xfrm>
              <a:off x="9605962" y="4917137"/>
              <a:ext cx="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72" name="Rectangle 150"/>
            <p:cNvSpPr>
              <a:spLocks noChangeArrowheads="1"/>
            </p:cNvSpPr>
            <p:nvPr/>
          </p:nvSpPr>
          <p:spPr bwMode="auto">
            <a:xfrm>
              <a:off x="8799512" y="4553598"/>
              <a:ext cx="530225" cy="444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73" name="Rectangle 151"/>
            <p:cNvSpPr>
              <a:spLocks noChangeArrowheads="1"/>
            </p:cNvSpPr>
            <p:nvPr/>
          </p:nvSpPr>
          <p:spPr bwMode="auto">
            <a:xfrm>
              <a:off x="9936161" y="4553598"/>
              <a:ext cx="525462" cy="444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74" name="Rectangle 152"/>
            <p:cNvSpPr>
              <a:spLocks noChangeArrowheads="1"/>
            </p:cNvSpPr>
            <p:nvPr/>
          </p:nvSpPr>
          <p:spPr bwMode="auto">
            <a:xfrm>
              <a:off x="8383587" y="6064899"/>
              <a:ext cx="2638425" cy="60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75" name="Line 153"/>
            <p:cNvSpPr>
              <a:spLocks noChangeShapeType="1"/>
            </p:cNvSpPr>
            <p:nvPr/>
          </p:nvSpPr>
          <p:spPr bwMode="auto">
            <a:xfrm>
              <a:off x="9353549" y="4583762"/>
              <a:ext cx="360363" cy="777875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154"/>
            <p:cNvSpPr>
              <a:spLocks noChangeShapeType="1"/>
            </p:cNvSpPr>
            <p:nvPr/>
          </p:nvSpPr>
          <p:spPr bwMode="auto">
            <a:xfrm flipV="1">
              <a:off x="9718673" y="4574236"/>
              <a:ext cx="190500" cy="773112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155"/>
            <p:cNvSpPr>
              <a:spLocks noChangeShapeType="1"/>
            </p:cNvSpPr>
            <p:nvPr/>
          </p:nvSpPr>
          <p:spPr bwMode="auto">
            <a:xfrm>
              <a:off x="9404348" y="4301186"/>
              <a:ext cx="0" cy="169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156"/>
            <p:cNvSpPr>
              <a:spLocks noChangeShapeType="1"/>
            </p:cNvSpPr>
            <p:nvPr/>
          </p:nvSpPr>
          <p:spPr bwMode="auto">
            <a:xfrm>
              <a:off x="9329736" y="4426598"/>
              <a:ext cx="74612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157"/>
            <p:cNvSpPr>
              <a:spLocks noChangeShapeType="1"/>
            </p:cNvSpPr>
            <p:nvPr/>
          </p:nvSpPr>
          <p:spPr bwMode="auto">
            <a:xfrm flipH="1">
              <a:off x="9404348" y="4426598"/>
              <a:ext cx="77788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158"/>
            <p:cNvSpPr>
              <a:spLocks noChangeShapeType="1"/>
            </p:cNvSpPr>
            <p:nvPr/>
          </p:nvSpPr>
          <p:spPr bwMode="auto">
            <a:xfrm>
              <a:off x="9859961" y="4301186"/>
              <a:ext cx="0" cy="169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159"/>
            <p:cNvSpPr>
              <a:spLocks noChangeShapeType="1"/>
            </p:cNvSpPr>
            <p:nvPr/>
          </p:nvSpPr>
          <p:spPr bwMode="auto">
            <a:xfrm>
              <a:off x="9783761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160"/>
            <p:cNvSpPr>
              <a:spLocks noChangeShapeType="1"/>
            </p:cNvSpPr>
            <p:nvPr/>
          </p:nvSpPr>
          <p:spPr bwMode="auto">
            <a:xfrm flipH="1">
              <a:off x="9859961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161"/>
            <p:cNvSpPr>
              <a:spLocks noChangeShapeType="1"/>
            </p:cNvSpPr>
            <p:nvPr/>
          </p:nvSpPr>
          <p:spPr bwMode="auto">
            <a:xfrm>
              <a:off x="9632948" y="4301186"/>
              <a:ext cx="1588" cy="169862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162"/>
            <p:cNvSpPr>
              <a:spLocks noChangeShapeType="1"/>
            </p:cNvSpPr>
            <p:nvPr/>
          </p:nvSpPr>
          <p:spPr bwMode="auto">
            <a:xfrm>
              <a:off x="9556748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163"/>
            <p:cNvSpPr>
              <a:spLocks noChangeShapeType="1"/>
            </p:cNvSpPr>
            <p:nvPr/>
          </p:nvSpPr>
          <p:spPr bwMode="auto">
            <a:xfrm flipH="1">
              <a:off x="9632948" y="4426598"/>
              <a:ext cx="76200" cy="4445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170"/>
            <p:cNvSpPr>
              <a:spLocks noChangeShapeType="1"/>
            </p:cNvSpPr>
            <p:nvPr/>
          </p:nvSpPr>
          <p:spPr bwMode="auto">
            <a:xfrm>
              <a:off x="9536111" y="4582174"/>
              <a:ext cx="176212" cy="758825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171"/>
            <p:cNvSpPr>
              <a:spLocks noChangeShapeType="1"/>
            </p:cNvSpPr>
            <p:nvPr/>
          </p:nvSpPr>
          <p:spPr bwMode="auto">
            <a:xfrm flipV="1">
              <a:off x="9717087" y="4586937"/>
              <a:ext cx="7937" cy="757237"/>
            </a:xfrm>
            <a:prstGeom prst="line">
              <a:avLst/>
            </a:prstGeom>
            <a:noFill/>
            <a:ln w="0">
              <a:solidFill>
                <a:schemeClr val="accent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Rectangle 173"/>
            <p:cNvSpPr>
              <a:spLocks noChangeArrowheads="1"/>
            </p:cNvSpPr>
            <p:nvPr/>
          </p:nvSpPr>
          <p:spPr bwMode="auto">
            <a:xfrm rot="-5400000">
              <a:off x="9647975" y="6053722"/>
              <a:ext cx="11222" cy="46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89" name="Rectangle 174"/>
            <p:cNvSpPr>
              <a:spLocks noChangeArrowheads="1"/>
            </p:cNvSpPr>
            <p:nvPr/>
          </p:nvSpPr>
          <p:spPr bwMode="auto">
            <a:xfrm>
              <a:off x="9642474" y="6063312"/>
              <a:ext cx="11113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990" name="Picture 17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262" y="5282262"/>
              <a:ext cx="2028825" cy="76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61" name="TextBox 3"/>
          <p:cNvSpPr txBox="1">
            <a:spLocks noChangeArrowheads="1"/>
          </p:cNvSpPr>
          <p:nvPr/>
        </p:nvSpPr>
        <p:spPr bwMode="auto">
          <a:xfrm>
            <a:off x="8470900" y="6415088"/>
            <a:ext cx="3151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Single-slit optical interference</a:t>
            </a:r>
          </a:p>
        </p:txBody>
      </p:sp>
      <p:pic>
        <p:nvPicPr>
          <p:cNvPr id="1436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678238"/>
            <a:ext cx="47593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2938463"/>
            <a:ext cx="30099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2227263"/>
            <a:ext cx="39274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/>
          <p:nvPr/>
        </p:nvCxnSpPr>
        <p:spPr>
          <a:xfrm>
            <a:off x="4111625" y="1304925"/>
            <a:ext cx="6350" cy="288925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6" name="TextBox 41"/>
          <p:cNvSpPr txBox="1">
            <a:spLocks noChangeArrowheads="1"/>
          </p:cNvSpPr>
          <p:nvPr/>
        </p:nvSpPr>
        <p:spPr bwMode="auto">
          <a:xfrm>
            <a:off x="3684588" y="1257300"/>
            <a:ext cx="33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  <a:sym typeface="Symbol" panose="05050102010706020507" pitchFamily="18" charset="2"/>
              </a:rPr>
              <a:t>b</a:t>
            </a:r>
            <a:endParaRPr lang="en-US" altLang="en-US" sz="2000" baseline="-25000">
              <a:latin typeface="Comic Sans MS" panose="030F0702030302020204" pitchFamily="66" charset="0"/>
            </a:endParaRPr>
          </a:p>
        </p:txBody>
      </p:sp>
      <p:sp>
        <p:nvSpPr>
          <p:cNvPr id="39967" name="Rectangle 17"/>
          <p:cNvSpPr>
            <a:spLocks noChangeArrowheads="1"/>
          </p:cNvSpPr>
          <p:nvPr/>
        </p:nvSpPr>
        <p:spPr bwMode="auto">
          <a:xfrm>
            <a:off x="3379788" y="563563"/>
            <a:ext cx="1017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barrier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thickness</a:t>
            </a:r>
          </a:p>
        </p:txBody>
      </p:sp>
      <p:sp>
        <p:nvSpPr>
          <p:cNvPr id="39968" name="TextBox 41"/>
          <p:cNvSpPr txBox="1">
            <a:spLocks noChangeArrowheads="1"/>
          </p:cNvSpPr>
          <p:nvPr/>
        </p:nvSpPr>
        <p:spPr bwMode="auto">
          <a:xfrm>
            <a:off x="769938" y="1235075"/>
            <a:ext cx="139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omic Sans MS" panose="030F0702030302020204" pitchFamily="66" charset="0"/>
                <a:sym typeface="Symbol" panose="05050102010706020507" pitchFamily="18" charset="2"/>
              </a:rPr>
              <a:t></a:t>
            </a:r>
            <a:r>
              <a:rPr lang="en-US" altLang="en-US" sz="2000" b="1" baseline="-25000">
                <a:latin typeface="Comic Sans MS" panose="030F0702030302020204" pitchFamily="66" charset="0"/>
              </a:rPr>
              <a:t>m </a:t>
            </a:r>
            <a:r>
              <a:rPr lang="en-US" altLang="en-US" sz="2000">
                <a:latin typeface="Comic Sans MS" panose="030F0702030302020204" pitchFamily="66" charset="0"/>
              </a:rPr>
              <a:t>= b +2</a:t>
            </a:r>
            <a:r>
              <a:rPr lang="en-US" altLang="en-US" sz="2000" b="1">
                <a:latin typeface="Comic Sans MS" panose="030F0702030302020204" pitchFamily="66" charset="0"/>
                <a:sym typeface="Symbol" panose="05050102010706020507" pitchFamily="18" charset="2"/>
              </a:rPr>
              <a:t></a:t>
            </a:r>
            <a:endParaRPr lang="en-US" altLang="en-US" sz="2000" b="1" baseline="-25000">
              <a:latin typeface="Comic Sans MS" panose="030F0702030302020204" pitchFamily="66" charset="0"/>
            </a:endParaRPr>
          </a:p>
        </p:txBody>
      </p:sp>
      <p:sp>
        <p:nvSpPr>
          <p:cNvPr id="69" name="Text Box 47"/>
          <p:cNvSpPr txBox="1">
            <a:spLocks noChangeArrowheads="1"/>
          </p:cNvSpPr>
          <p:nvPr/>
        </p:nvSpPr>
        <p:spPr bwMode="auto">
          <a:xfrm>
            <a:off x="823913" y="3887788"/>
            <a:ext cx="302101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    Uniform junction   </a:t>
            </a: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</a:t>
            </a:r>
            <a:endParaRPr lang="en-US" altLang="en-US" sz="2000">
              <a:latin typeface="Comic Sans MS" panose="030F0702030302020204" pitchFamily="66" charset="0"/>
            </a:endParaRPr>
          </a:p>
        </p:txBody>
      </p:sp>
      <p:sp>
        <p:nvSpPr>
          <p:cNvPr id="70" name="TextBox 10"/>
          <p:cNvSpPr txBox="1">
            <a:spLocks noChangeArrowheads="1"/>
          </p:cNvSpPr>
          <p:nvPr/>
        </p:nvSpPr>
        <p:spPr bwMode="auto">
          <a:xfrm>
            <a:off x="8534400" y="3873500"/>
            <a:ext cx="3081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sym typeface="Wingdings 3" panose="05040102010807070707" pitchFamily="18" charset="2"/>
              </a:rPr>
              <a:t></a:t>
            </a:r>
            <a:r>
              <a:rPr lang="en-US" altLang="en-US" sz="1600"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7992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5" grpId="0"/>
      <p:bldP spid="27671" grpId="0"/>
      <p:bldP spid="14361" grpId="0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03325" y="2954338"/>
            <a:ext cx="2016125" cy="21082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637088" y="1604963"/>
            <a:ext cx="615950" cy="2173287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898900" y="4017963"/>
            <a:ext cx="1222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Comic Sans MS" panose="030F0702030302020204" pitchFamily="66" charset="0"/>
              </a:rPr>
              <a:t>Current-phase relation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513513" y="1614488"/>
            <a:ext cx="334962" cy="2182812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9"/>
          <p:cNvSpPr txBox="1">
            <a:spLocks noChangeArrowheads="1"/>
          </p:cNvSpPr>
          <p:nvPr/>
        </p:nvSpPr>
        <p:spPr bwMode="auto">
          <a:xfrm>
            <a:off x="6288088" y="4008438"/>
            <a:ext cx="1390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Comic Sans MS" panose="030F0702030302020204" pitchFamily="66" charset="0"/>
              </a:rPr>
              <a:t>Order parameter symmetry</a:t>
            </a:r>
          </a:p>
        </p:txBody>
      </p:sp>
      <p:cxnSp>
        <p:nvCxnSpPr>
          <p:cNvPr id="14" name="Straight Arrow Connector 13"/>
          <p:cNvCxnSpPr>
            <a:stCxn id="20" idx="0"/>
          </p:cNvCxnSpPr>
          <p:nvPr/>
        </p:nvCxnSpPr>
        <p:spPr>
          <a:xfrm flipV="1">
            <a:off x="2211388" y="1566863"/>
            <a:ext cx="2341562" cy="1387475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17"/>
          <p:cNvSpPr txBox="1">
            <a:spLocks noChangeArrowheads="1"/>
          </p:cNvSpPr>
          <p:nvPr/>
        </p:nvSpPr>
        <p:spPr bwMode="auto">
          <a:xfrm>
            <a:off x="1617663" y="3044825"/>
            <a:ext cx="1049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Comic Sans MS" panose="030F0702030302020204" pitchFamily="66" charset="0"/>
              </a:rPr>
              <a:t>Critical current variation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131300" y="1577975"/>
            <a:ext cx="41275" cy="1398588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4" name="TextBox 19"/>
          <p:cNvSpPr txBox="1">
            <a:spLocks noChangeArrowheads="1"/>
          </p:cNvSpPr>
          <p:nvPr/>
        </p:nvSpPr>
        <p:spPr bwMode="auto">
          <a:xfrm>
            <a:off x="8642350" y="3103563"/>
            <a:ext cx="1179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99"/>
                </a:solidFill>
                <a:latin typeface="Comic Sans MS" panose="030F0702030302020204" pitchFamily="66" charset="0"/>
              </a:rPr>
              <a:t>Magnetic field variations</a:t>
            </a:r>
          </a:p>
        </p:txBody>
      </p:sp>
      <p:sp>
        <p:nvSpPr>
          <p:cNvPr id="41995" name="Text Box 46"/>
          <p:cNvSpPr txBox="1">
            <a:spLocks noChangeArrowheads="1"/>
          </p:cNvSpPr>
          <p:nvPr/>
        </p:nvSpPr>
        <p:spPr bwMode="auto">
          <a:xfrm>
            <a:off x="3095625" y="214313"/>
            <a:ext cx="6362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Josephson Interferometry: what it can tell you </a:t>
            </a:r>
          </a:p>
        </p:txBody>
      </p:sp>
      <p:sp>
        <p:nvSpPr>
          <p:cNvPr id="41996" name="TextBox 59"/>
          <p:cNvSpPr txBox="1">
            <a:spLocks noChangeArrowheads="1"/>
          </p:cNvSpPr>
          <p:nvPr/>
        </p:nvSpPr>
        <p:spPr bwMode="auto">
          <a:xfrm>
            <a:off x="1412875" y="4014788"/>
            <a:ext cx="159702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Gap anisotropy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Domains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Charge traps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7" name="TextBox 61"/>
          <p:cNvSpPr txBox="1">
            <a:spLocks noChangeArrowheads="1"/>
          </p:cNvSpPr>
          <p:nvPr/>
        </p:nvSpPr>
        <p:spPr bwMode="auto">
          <a:xfrm>
            <a:off x="8358188" y="4049713"/>
            <a:ext cx="33766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Flux focusing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Self-field from tunneling current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Trapped vortices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Magnetic particles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8" name="TextBox 63"/>
          <p:cNvSpPr txBox="1">
            <a:spLocks noChangeArrowheads="1"/>
          </p:cNvSpPr>
          <p:nvPr/>
        </p:nvSpPr>
        <p:spPr bwMode="auto">
          <a:xfrm>
            <a:off x="6138863" y="4930775"/>
            <a:ext cx="22225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Unconventional superconductivity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99" name="TextBox 64"/>
          <p:cNvSpPr txBox="1">
            <a:spLocks noChangeArrowheads="1"/>
          </p:cNvSpPr>
          <p:nvPr/>
        </p:nvSpPr>
        <p:spPr bwMode="auto">
          <a:xfrm>
            <a:off x="3417888" y="4978400"/>
            <a:ext cx="26320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Non-sinusoidal terms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-junctions</a:t>
            </a:r>
            <a:endParaRPr lang="en-US" altLang="en-US" sz="1600" i="1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600" i="1">
                <a:solidFill>
                  <a:srgbClr val="006600"/>
                </a:solidFill>
                <a:latin typeface="Comic Sans MS" panose="030F0702030302020204" pitchFamily="66" charset="0"/>
              </a:rPr>
              <a:t>Exotic excitations         e.g. Majorana fermions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 i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2000" name="Group 17"/>
          <p:cNvGrpSpPr>
            <a:grpSpLocks/>
          </p:cNvGrpSpPr>
          <p:nvPr/>
        </p:nvGrpSpPr>
        <p:grpSpPr bwMode="auto">
          <a:xfrm>
            <a:off x="1744663" y="795338"/>
            <a:ext cx="8153400" cy="838200"/>
            <a:chOff x="1455387" y="925231"/>
            <a:chExt cx="8154107" cy="839372"/>
          </a:xfrm>
        </p:grpSpPr>
        <p:pic>
          <p:nvPicPr>
            <p:cNvPr id="4200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094"/>
            <a:stretch>
              <a:fillRect/>
            </a:stretch>
          </p:blipFill>
          <p:spPr bwMode="auto">
            <a:xfrm>
              <a:off x="1455387" y="925231"/>
              <a:ext cx="6083748" cy="8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2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40"/>
            <a:stretch>
              <a:fillRect/>
            </a:stretch>
          </p:blipFill>
          <p:spPr bwMode="auto">
            <a:xfrm>
              <a:off x="7903030" y="1025937"/>
              <a:ext cx="1679510" cy="593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3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22" r="21358"/>
            <a:stretch>
              <a:fillRect/>
            </a:stretch>
          </p:blipFill>
          <p:spPr bwMode="auto">
            <a:xfrm>
              <a:off x="7585787" y="947003"/>
              <a:ext cx="326571" cy="8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17"/>
            <a:stretch>
              <a:fillRect/>
            </a:stretch>
          </p:blipFill>
          <p:spPr bwMode="auto">
            <a:xfrm>
              <a:off x="9318712" y="970289"/>
              <a:ext cx="290782" cy="75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8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709863"/>
            <a:ext cx="2700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2784475"/>
            <a:ext cx="42306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727075"/>
            <a:ext cx="27003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736600"/>
            <a:ext cx="42306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4810125"/>
            <a:ext cx="270033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830763"/>
            <a:ext cx="42465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46"/>
          <p:cNvSpPr txBox="1">
            <a:spLocks noChangeArrowheads="1"/>
          </p:cNvSpPr>
          <p:nvPr/>
        </p:nvSpPr>
        <p:spPr bwMode="auto">
          <a:xfrm>
            <a:off x="2533650" y="79375"/>
            <a:ext cx="68722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Josephson Interferometry: critical current variations</a:t>
            </a:r>
          </a:p>
        </p:txBody>
      </p:sp>
      <p:sp>
        <p:nvSpPr>
          <p:cNvPr id="43017" name="Text Box 47"/>
          <p:cNvSpPr txBox="1">
            <a:spLocks noChangeArrowheads="1"/>
          </p:cNvSpPr>
          <p:nvPr/>
        </p:nvSpPr>
        <p:spPr bwMode="auto">
          <a:xfrm>
            <a:off x="655638" y="1271588"/>
            <a:ext cx="1993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Uniform junction</a:t>
            </a:r>
          </a:p>
        </p:txBody>
      </p:sp>
      <p:sp>
        <p:nvSpPr>
          <p:cNvPr id="43018" name="Text Box 47"/>
          <p:cNvSpPr txBox="1">
            <a:spLocks noChangeArrowheads="1"/>
          </p:cNvSpPr>
          <p:nvPr/>
        </p:nvSpPr>
        <p:spPr bwMode="auto">
          <a:xfrm>
            <a:off x="601663" y="3268663"/>
            <a:ext cx="19923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Narrow junction dc SQUID</a:t>
            </a:r>
          </a:p>
        </p:txBody>
      </p:sp>
      <p:sp>
        <p:nvSpPr>
          <p:cNvPr id="43019" name="Text Box 47"/>
          <p:cNvSpPr txBox="1">
            <a:spLocks noChangeArrowheads="1"/>
          </p:cNvSpPr>
          <p:nvPr/>
        </p:nvSpPr>
        <p:spPr bwMode="auto">
          <a:xfrm>
            <a:off x="715963" y="5319713"/>
            <a:ext cx="1765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Wide junction dc SQUID</a:t>
            </a:r>
          </a:p>
        </p:txBody>
      </p:sp>
    </p:spTree>
    <p:extLst>
      <p:ext uri="{BB962C8B-B14F-4D97-AF65-F5344CB8AC3E}">
        <p14:creationId xmlns:p14="http://schemas.microsoft.com/office/powerpoint/2010/main" val="36210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658813"/>
            <a:ext cx="2798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2687638"/>
            <a:ext cx="4248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658813"/>
            <a:ext cx="4248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687638"/>
            <a:ext cx="2798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911725"/>
            <a:ext cx="2798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911725"/>
            <a:ext cx="4248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47"/>
          <p:cNvSpPr txBox="1">
            <a:spLocks noChangeArrowheads="1"/>
          </p:cNvSpPr>
          <p:nvPr/>
        </p:nvSpPr>
        <p:spPr bwMode="auto">
          <a:xfrm>
            <a:off x="460375" y="1271588"/>
            <a:ext cx="238283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Asymmetric junctions (magnitude)</a:t>
            </a:r>
          </a:p>
        </p:txBody>
      </p:sp>
      <p:sp>
        <p:nvSpPr>
          <p:cNvPr id="44041" name="Text Box 47"/>
          <p:cNvSpPr txBox="1">
            <a:spLocks noChangeArrowheads="1"/>
          </p:cNvSpPr>
          <p:nvPr/>
        </p:nvSpPr>
        <p:spPr bwMode="auto">
          <a:xfrm>
            <a:off x="715963" y="5319713"/>
            <a:ext cx="17653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Three-junction SQUID</a:t>
            </a:r>
          </a:p>
        </p:txBody>
      </p:sp>
      <p:sp>
        <p:nvSpPr>
          <p:cNvPr id="44042" name="Text Box 46"/>
          <p:cNvSpPr txBox="1">
            <a:spLocks noChangeArrowheads="1"/>
          </p:cNvSpPr>
          <p:nvPr/>
        </p:nvSpPr>
        <p:spPr bwMode="auto">
          <a:xfrm>
            <a:off x="2794000" y="96838"/>
            <a:ext cx="75819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Josephson Interferometry: more critical current variations</a:t>
            </a:r>
          </a:p>
        </p:txBody>
      </p:sp>
      <p:sp>
        <p:nvSpPr>
          <p:cNvPr id="44043" name="Text Box 47"/>
          <p:cNvSpPr txBox="1">
            <a:spLocks noChangeArrowheads="1"/>
          </p:cNvSpPr>
          <p:nvPr/>
        </p:nvSpPr>
        <p:spPr bwMode="auto">
          <a:xfrm>
            <a:off x="460375" y="3151188"/>
            <a:ext cx="2382838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Asymmetric junctions (magnitude and width)</a:t>
            </a:r>
          </a:p>
        </p:txBody>
      </p:sp>
    </p:spTree>
    <p:extLst>
      <p:ext uri="{BB962C8B-B14F-4D97-AF65-F5344CB8AC3E}">
        <p14:creationId xmlns:p14="http://schemas.microsoft.com/office/powerpoint/2010/main" val="18101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54BC08-50B8-4330-A3F0-210913DF91AE}"/>
              </a:ext>
            </a:extLst>
          </p:cNvPr>
          <p:cNvSpPr txBox="1"/>
          <p:nvPr/>
        </p:nvSpPr>
        <p:spPr>
          <a:xfrm>
            <a:off x="3512860" y="250510"/>
            <a:ext cx="358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– JJ interferometer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B8C791-8C5C-4C88-B84F-7DA1C0CD16F6}"/>
              </a:ext>
            </a:extLst>
          </p:cNvPr>
          <p:cNvGrpSpPr/>
          <p:nvPr/>
        </p:nvGrpSpPr>
        <p:grpSpPr>
          <a:xfrm>
            <a:off x="394590" y="117457"/>
            <a:ext cx="2693290" cy="2127005"/>
            <a:chOff x="586820" y="962167"/>
            <a:chExt cx="2693290" cy="212700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7F9391E-C8EE-4540-AEA6-C873CE3FA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8193" y="962167"/>
              <a:ext cx="0" cy="457200"/>
            </a:xfrm>
            <a:prstGeom prst="line">
              <a:avLst/>
            </a:prstGeom>
            <a:ln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A8B6D33-FAC2-4035-ABC8-55A4E66C27C9}"/>
                </a:ext>
              </a:extLst>
            </p:cNvPr>
            <p:cNvCxnSpPr>
              <a:stCxn id="10" idx="4"/>
            </p:cNvCxnSpPr>
            <p:nvPr/>
          </p:nvCxnSpPr>
          <p:spPr>
            <a:xfrm>
              <a:off x="1918193" y="2608087"/>
              <a:ext cx="0" cy="457200"/>
            </a:xfrm>
            <a:prstGeom prst="line">
              <a:avLst/>
            </a:prstGeom>
            <a:ln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7E38FD1-7635-4573-92C8-4392C6F8A5DC}"/>
                </a:ext>
              </a:extLst>
            </p:cNvPr>
            <p:cNvSpPr/>
            <p:nvPr/>
          </p:nvSpPr>
          <p:spPr>
            <a:xfrm>
              <a:off x="1826753" y="1922287"/>
              <a:ext cx="182880" cy="18288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D7389E2-AEF7-4AD2-85A2-C1E176B344D5}"/>
                </a:ext>
              </a:extLst>
            </p:cNvPr>
            <p:cNvSpPr/>
            <p:nvPr/>
          </p:nvSpPr>
          <p:spPr>
            <a:xfrm>
              <a:off x="1895333" y="1996667"/>
              <a:ext cx="45720" cy="457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464CCB6-828A-494F-8A5B-9960FF82B555}"/>
                </a:ext>
              </a:extLst>
            </p:cNvPr>
            <p:cNvGrpSpPr/>
            <p:nvPr/>
          </p:nvGrpSpPr>
          <p:grpSpPr>
            <a:xfrm>
              <a:off x="959949" y="1756473"/>
              <a:ext cx="727767" cy="481085"/>
              <a:chOff x="3703320" y="3343700"/>
              <a:chExt cx="2134509" cy="133748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80B7B1-AED0-4F6F-9980-D705A4E730CC}"/>
                  </a:ext>
                </a:extLst>
              </p:cNvPr>
              <p:cNvSpPr/>
              <p:nvPr/>
            </p:nvSpPr>
            <p:spPr>
              <a:xfrm>
                <a:off x="3886200" y="3343700"/>
                <a:ext cx="1723030" cy="13374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11EBFC0-24B9-4DA3-9AD9-9BEB07F32162}"/>
                  </a:ext>
                </a:extLst>
              </p:cNvPr>
              <p:cNvGrpSpPr/>
              <p:nvPr/>
            </p:nvGrpSpPr>
            <p:grpSpPr>
              <a:xfrm>
                <a:off x="4519114" y="3773508"/>
                <a:ext cx="457201" cy="469093"/>
                <a:chOff x="6469039" y="3725839"/>
                <a:chExt cx="274320" cy="274320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A4687AD-6C70-4357-8645-A2887DF23606}"/>
                    </a:ext>
                  </a:extLst>
                </p:cNvPr>
                <p:cNvCxnSpPr/>
                <p:nvPr/>
              </p:nvCxnSpPr>
              <p:spPr>
                <a:xfrm flipV="1">
                  <a:off x="6469039" y="3725839"/>
                  <a:ext cx="274320" cy="2743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C11761BC-D446-4D82-A198-5D2166D523E0}"/>
                    </a:ext>
                  </a:extLst>
                </p:cNvPr>
                <p:cNvCxnSpPr/>
                <p:nvPr/>
              </p:nvCxnSpPr>
              <p:spPr>
                <a:xfrm flipH="1" flipV="1">
                  <a:off x="6469039" y="3725839"/>
                  <a:ext cx="274320" cy="27432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838D51-B64F-4105-BC2D-8502EEB716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325" r="8604"/>
              <a:stretch/>
            </p:blipFill>
            <p:spPr>
              <a:xfrm rot="16200000">
                <a:off x="5173474" y="3779453"/>
                <a:ext cx="871510" cy="457201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DF378F6F-21E4-4399-A72E-FDAB28C658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179" t="4506" r="5701" b="1"/>
              <a:stretch/>
            </p:blipFill>
            <p:spPr>
              <a:xfrm rot="5400000">
                <a:off x="3529672" y="3825173"/>
                <a:ext cx="713056" cy="365760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486F32-D885-4C40-8DE2-A2D1C4868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8670" y="1743739"/>
              <a:ext cx="731583" cy="493819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2AF76A-1E78-41C3-AEC6-B382E75AC332}"/>
                </a:ext>
              </a:extLst>
            </p:cNvPr>
            <p:cNvSpPr/>
            <p:nvPr/>
          </p:nvSpPr>
          <p:spPr>
            <a:xfrm>
              <a:off x="1323833" y="1419367"/>
              <a:ext cx="1188720" cy="1188720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C3B3B8E-955F-4021-BD46-206F04FA1EA1}"/>
                    </a:ext>
                  </a:extLst>
                </p:cNvPr>
                <p:cNvSpPr txBox="1"/>
                <p:nvPr/>
              </p:nvSpPr>
              <p:spPr>
                <a:xfrm>
                  <a:off x="1928772" y="1101873"/>
                  <a:ext cx="5732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3B3B8E-955F-4021-BD46-206F04FA1E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772" y="1101873"/>
                  <a:ext cx="573202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771641C-0D0D-4070-8C7E-085A273BF824}"/>
                    </a:ext>
                  </a:extLst>
                </p:cNvPr>
                <p:cNvSpPr txBox="1"/>
                <p:nvPr/>
              </p:nvSpPr>
              <p:spPr>
                <a:xfrm>
                  <a:off x="586820" y="1805982"/>
                  <a:ext cx="4503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771641C-0D0D-4070-8C7E-085A273BF8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20" y="1805982"/>
                  <a:ext cx="45037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8AF3D7D-2BD0-4302-BFBD-8A6CD4798334}"/>
                    </a:ext>
                  </a:extLst>
                </p:cNvPr>
                <p:cNvSpPr txBox="1"/>
                <p:nvPr/>
              </p:nvSpPr>
              <p:spPr>
                <a:xfrm>
                  <a:off x="2720552" y="1829061"/>
                  <a:ext cx="5595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8AF3D7D-2BD0-4302-BFBD-8A6CD4798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0552" y="1829061"/>
                  <a:ext cx="55955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41C8F21-CD82-441E-990E-E2AE65F1D0EB}"/>
                </a:ext>
              </a:extLst>
            </p:cNvPr>
            <p:cNvCxnSpPr/>
            <p:nvPr/>
          </p:nvCxnSpPr>
          <p:spPr>
            <a:xfrm flipV="1">
              <a:off x="1238096" y="2237558"/>
              <a:ext cx="588657" cy="59912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F8C100-2799-4DFC-8882-DE257C655F24}"/>
                    </a:ext>
                  </a:extLst>
                </p:cNvPr>
                <p:cNvSpPr txBox="1"/>
                <p:nvPr/>
              </p:nvSpPr>
              <p:spPr>
                <a:xfrm>
                  <a:off x="893928" y="2719840"/>
                  <a:ext cx="42990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6F8C100-2799-4DFC-8882-DE257C655F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928" y="2719840"/>
                  <a:ext cx="42990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FB8BBB-4C29-445E-BD94-C662CD09D5D3}"/>
                  </a:ext>
                </a:extLst>
              </p:cNvPr>
              <p:cNvSpPr txBox="1"/>
              <p:nvPr/>
            </p:nvSpPr>
            <p:spPr>
              <a:xfrm>
                <a:off x="495054" y="3293876"/>
                <a:ext cx="7274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Simplest </a:t>
                </a:r>
                <a:r>
                  <a:rPr lang="en-US" dirty="0"/>
                  <a:t>case </a:t>
                </a:r>
                <a:r>
                  <a:rPr lang="en-US" dirty="0" smtClean="0"/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DFB8BBB-4C29-445E-BD94-C662CD09D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54" y="3293876"/>
                <a:ext cx="7274201" cy="369332"/>
              </a:xfrm>
              <a:prstGeom prst="rect">
                <a:avLst/>
              </a:prstGeom>
              <a:blipFill>
                <a:blip r:embed="rId10"/>
                <a:stretch>
                  <a:fillRect l="-67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535719" y="804405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	critical currents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719" y="804405"/>
                <a:ext cx="6096000" cy="646331"/>
              </a:xfrm>
              <a:prstGeom prst="rect">
                <a:avLst/>
              </a:prstGeom>
              <a:blipFill>
                <a:blip r:embed="rId11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424371" y="1415944"/>
                <a:ext cx="2671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SQUID critical current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71" y="1415944"/>
                <a:ext cx="2671629" cy="369332"/>
              </a:xfrm>
              <a:prstGeom prst="rect">
                <a:avLst/>
              </a:prstGeom>
              <a:blipFill>
                <a:blip r:embed="rId12"/>
                <a:stretch>
                  <a:fillRect t="-8197" r="-137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6190760" y="2424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ignore inductance (</a:t>
            </a:r>
            <a:r>
              <a:rPr lang="en-US" dirty="0" smtClean="0"/>
              <a:t>ignore magnetic </a:t>
            </a:r>
            <a:r>
              <a:rPr lang="en-US" dirty="0"/>
              <a:t>fields due to currents in SC – same as </a:t>
            </a:r>
            <a:r>
              <a:rPr lang="en-US" dirty="0" smtClean="0"/>
              <a:t>ignoring </a:t>
            </a:r>
            <a:r>
              <a:rPr lang="en-US" dirty="0"/>
              <a:t>self-field effects)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5518" y="2654698"/>
                <a:ext cx="25552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18" y="2654698"/>
                <a:ext cx="2555250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3597" y="3814517"/>
                <a:ext cx="2599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7" y="3814517"/>
                <a:ext cx="2599045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396972" y="44190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Phase constraint:	</a:t>
            </a:r>
            <a:r>
              <a:rPr lang="en-US" dirty="0"/>
              <a:t>		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82400" y="4254292"/>
                <a:ext cx="2320379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00" y="4254292"/>
                <a:ext cx="2320379" cy="6597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201749" y="5610977"/>
                <a:ext cx="77609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so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cannot assume </a:t>
                </a:r>
                <a:r>
                  <a:rPr lang="en-US" dirty="0" smtClean="0"/>
                  <a:t>their max </a:t>
                </a:r>
                <a:r>
                  <a:rPr lang="en-US" dirty="0"/>
                  <a:t>values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749" y="5610977"/>
                <a:ext cx="7760947" cy="369332"/>
              </a:xfrm>
              <a:prstGeom prst="rect">
                <a:avLst/>
              </a:prstGeom>
              <a:blipFill>
                <a:blip r:embed="rId16"/>
                <a:stretch>
                  <a:fillRect l="-62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39614" y="4953092"/>
                <a:ext cx="2752035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14" y="4953092"/>
                <a:ext cx="2752035" cy="459741"/>
              </a:xfrm>
              <a:prstGeom prst="rect">
                <a:avLst/>
              </a:prstGeom>
              <a:blipFill>
                <a:blip r:embed="rId17"/>
                <a:stretch>
                  <a:fillRect l="-1770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5826558" y="4986502"/>
            <a:ext cx="5071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Both junctions can carry the maximum supercurrent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8088005" y="5613371"/>
                <a:ext cx="1447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005" y="5613371"/>
                <a:ext cx="1447319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51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637781-42F3-4F46-9D6C-7B43A5BC705C}"/>
              </a:ext>
            </a:extLst>
          </p:cNvPr>
          <p:cNvGrpSpPr/>
          <p:nvPr/>
        </p:nvGrpSpPr>
        <p:grpSpPr>
          <a:xfrm>
            <a:off x="5982073" y="1478302"/>
            <a:ext cx="5888655" cy="2470497"/>
            <a:chOff x="1040574" y="4477126"/>
            <a:chExt cx="5888655" cy="247049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435596D-CFD6-4555-9D34-A4AC62FCEAAB}"/>
                </a:ext>
              </a:extLst>
            </p:cNvPr>
            <p:cNvCxnSpPr/>
            <p:nvPr/>
          </p:nvCxnSpPr>
          <p:spPr>
            <a:xfrm>
              <a:off x="1139588" y="6114197"/>
              <a:ext cx="5158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8F6499B-FAFD-49C9-B359-7B9E38865BEF}"/>
                </a:ext>
              </a:extLst>
            </p:cNvPr>
            <p:cNvCxnSpPr/>
            <p:nvPr/>
          </p:nvCxnSpPr>
          <p:spPr>
            <a:xfrm flipV="1">
              <a:off x="3719015" y="4909006"/>
              <a:ext cx="0" cy="18902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76A07970-8980-4A32-8848-3139AB737470}"/>
                </a:ext>
              </a:extLst>
            </p:cNvPr>
            <p:cNvSpPr/>
            <p:nvPr/>
          </p:nvSpPr>
          <p:spPr>
            <a:xfrm>
              <a:off x="1040574" y="5527201"/>
              <a:ext cx="832511" cy="1173991"/>
            </a:xfrm>
            <a:prstGeom prst="arc">
              <a:avLst>
                <a:gd name="adj1" fmla="val 18052438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CD3400-CC61-44C0-B30E-E2D202CFC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549792" y="5668549"/>
              <a:ext cx="158510" cy="45724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169ED5-E567-499B-B7E0-8088508CB584}"/>
                </a:ext>
              </a:extLst>
            </p:cNvPr>
            <p:cNvSpPr txBox="1"/>
            <p:nvPr/>
          </p:nvSpPr>
          <p:spPr>
            <a:xfrm>
              <a:off x="1702720" y="5941123"/>
              <a:ext cx="1830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	     I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CA2D5F-D97B-48A3-A167-0D11CAA6F641}"/>
                </a:ext>
              </a:extLst>
            </p:cNvPr>
            <p:cNvSpPr txBox="1"/>
            <p:nvPr/>
          </p:nvSpPr>
          <p:spPr>
            <a:xfrm>
              <a:off x="3915388" y="5929529"/>
              <a:ext cx="1828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	     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9221CF-A7FA-4DE6-9C7D-0F729290923C}"/>
                </a:ext>
              </a:extLst>
            </p:cNvPr>
            <p:cNvSpPr txBox="1"/>
            <p:nvPr/>
          </p:nvSpPr>
          <p:spPr>
            <a:xfrm>
              <a:off x="2031595" y="6170385"/>
              <a:ext cx="411104" cy="369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B7A7A9E-88D2-4C5E-9492-5200A80E1131}"/>
                </a:ext>
              </a:extLst>
            </p:cNvPr>
            <p:cNvSpPr txBox="1"/>
            <p:nvPr/>
          </p:nvSpPr>
          <p:spPr>
            <a:xfrm>
              <a:off x="2771143" y="6170381"/>
              <a:ext cx="382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C83512-5083-486D-9F9C-AEB4F9DA1F5D}"/>
                </a:ext>
              </a:extLst>
            </p:cNvPr>
            <p:cNvSpPr txBox="1"/>
            <p:nvPr/>
          </p:nvSpPr>
          <p:spPr>
            <a:xfrm>
              <a:off x="4269635" y="6170384"/>
              <a:ext cx="36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4A1F200-A82C-4BAB-984A-101BFDB4733C}"/>
                </a:ext>
              </a:extLst>
            </p:cNvPr>
            <p:cNvSpPr txBox="1"/>
            <p:nvPr/>
          </p:nvSpPr>
          <p:spPr>
            <a:xfrm>
              <a:off x="4989058" y="6171978"/>
              <a:ext cx="387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49894A3-CE09-4F2E-BE92-CA1A847FD712}"/>
                </a:ext>
              </a:extLst>
            </p:cNvPr>
            <p:cNvSpPr/>
            <p:nvPr/>
          </p:nvSpPr>
          <p:spPr>
            <a:xfrm>
              <a:off x="3679889" y="5303955"/>
              <a:ext cx="91440" cy="9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545619-ED06-48FD-90D8-FC1ACBA18B70}"/>
                    </a:ext>
                  </a:extLst>
                </p:cNvPr>
                <p:cNvSpPr txBox="1"/>
                <p:nvPr/>
              </p:nvSpPr>
              <p:spPr>
                <a:xfrm>
                  <a:off x="3493826" y="4477126"/>
                  <a:ext cx="4503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2545619-ED06-48FD-90D8-FC1ACBA18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826" y="4477126"/>
                  <a:ext cx="45037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B4AE477-29D9-48F2-BF92-BC6951289039}"/>
                </a:ext>
              </a:extLst>
            </p:cNvPr>
            <p:cNvSpPr/>
            <p:nvPr/>
          </p:nvSpPr>
          <p:spPr>
            <a:xfrm>
              <a:off x="1880047" y="5336481"/>
              <a:ext cx="731520" cy="1555430"/>
            </a:xfrm>
            <a:prstGeom prst="arc">
              <a:avLst>
                <a:gd name="adj1" fmla="val 10821486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3FD5F180-EA91-49CC-BC70-3FD0DA8DEB0F}"/>
                </a:ext>
              </a:extLst>
            </p:cNvPr>
            <p:cNvSpPr/>
            <p:nvPr/>
          </p:nvSpPr>
          <p:spPr>
            <a:xfrm>
              <a:off x="2608574" y="5363571"/>
              <a:ext cx="731520" cy="1554480"/>
            </a:xfrm>
            <a:prstGeom prst="arc">
              <a:avLst>
                <a:gd name="adj1" fmla="val 10750966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6B7F084-EF66-48D5-A7B9-35E43E4FF6A9}"/>
                </a:ext>
              </a:extLst>
            </p:cNvPr>
            <p:cNvSpPr/>
            <p:nvPr/>
          </p:nvSpPr>
          <p:spPr>
            <a:xfrm>
              <a:off x="3346200" y="5348549"/>
              <a:ext cx="731520" cy="1554480"/>
            </a:xfrm>
            <a:prstGeom prst="arc">
              <a:avLst>
                <a:gd name="adj1" fmla="val 11060390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8C14F98A-DF67-464C-9063-96CD9200B1F4}"/>
                </a:ext>
              </a:extLst>
            </p:cNvPr>
            <p:cNvSpPr/>
            <p:nvPr/>
          </p:nvSpPr>
          <p:spPr>
            <a:xfrm>
              <a:off x="4091369" y="5393143"/>
              <a:ext cx="731520" cy="1554480"/>
            </a:xfrm>
            <a:prstGeom prst="arc">
              <a:avLst>
                <a:gd name="adj1" fmla="val 10988578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00BE4B8-22BA-461F-965C-E84858D77DC3}"/>
                </a:ext>
              </a:extLst>
            </p:cNvPr>
            <p:cNvSpPr/>
            <p:nvPr/>
          </p:nvSpPr>
          <p:spPr>
            <a:xfrm>
              <a:off x="4829482" y="5379353"/>
              <a:ext cx="731520" cy="1554480"/>
            </a:xfrm>
            <a:prstGeom prst="arc">
              <a:avLst>
                <a:gd name="adj1" fmla="val 10688482"/>
                <a:gd name="adj2" fmla="val 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0BC8E21-7EF7-4836-B61C-7B0B9A1A21B1}"/>
                    </a:ext>
                  </a:extLst>
                </p:cNvPr>
                <p:cNvSpPr txBox="1"/>
                <p:nvPr/>
              </p:nvSpPr>
              <p:spPr>
                <a:xfrm>
                  <a:off x="6222061" y="5786093"/>
                  <a:ext cx="707168" cy="6562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0BC8E21-7EF7-4836-B61C-7B0B9A1A21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061" y="5786093"/>
                  <a:ext cx="707168" cy="65620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43AE93-19B0-41BF-AF40-2F29595A7A62}"/>
                </a:ext>
              </a:extLst>
            </p:cNvPr>
            <p:cNvSpPr txBox="1"/>
            <p:nvPr/>
          </p:nvSpPr>
          <p:spPr>
            <a:xfrm>
              <a:off x="3589512" y="6170381"/>
              <a:ext cx="28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C2C5A0-3594-4CFB-8728-28E9DD392970}"/>
                  </a:ext>
                </a:extLst>
              </p:cNvPr>
              <p:cNvSpPr txBox="1"/>
              <p:nvPr/>
            </p:nvSpPr>
            <p:spPr>
              <a:xfrm>
                <a:off x="1537355" y="4022180"/>
                <a:ext cx="4712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modulation depth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C2C5A0-3594-4CFB-8728-28E9DD39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355" y="4022180"/>
                <a:ext cx="4712965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B91585-4E60-4FE9-86D1-DD9930CE139A}"/>
                  </a:ext>
                </a:extLst>
              </p:cNvPr>
              <p:cNvSpPr txBox="1"/>
              <p:nvPr/>
            </p:nvSpPr>
            <p:spPr>
              <a:xfrm>
                <a:off x="3607031" y="173150"/>
                <a:ext cx="334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B91585-4E60-4FE9-86D1-DD9930CE1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031" y="173150"/>
                <a:ext cx="334015" cy="369332"/>
              </a:xfrm>
              <a:prstGeom prst="rect">
                <a:avLst/>
              </a:prstGeom>
              <a:blipFill>
                <a:blip r:embed="rId7"/>
                <a:stretch>
                  <a:fillRect l="-5556" r="-22222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8A9BE8-3AE3-4438-8D52-00A01FD46223}"/>
                  </a:ext>
                </a:extLst>
              </p:cNvPr>
              <p:cNvSpPr txBox="1"/>
              <p:nvPr/>
            </p:nvSpPr>
            <p:spPr>
              <a:xfrm>
                <a:off x="638955" y="5587390"/>
                <a:ext cx="6064438" cy="87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junctions have finite width, then (rectangular) 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𝐽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8A9BE8-3AE3-4438-8D52-00A01FD4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55" y="5587390"/>
                <a:ext cx="6064438" cy="877420"/>
              </a:xfrm>
              <a:prstGeom prst="rect">
                <a:avLst/>
              </a:prstGeom>
              <a:blipFill>
                <a:blip r:embed="rId8"/>
                <a:stretch>
                  <a:fillRect l="-905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bird flying in the sky&#10;&#10;Description automatically generated">
            <a:extLst>
              <a:ext uri="{FF2B5EF4-FFF2-40B4-BE49-F238E27FC236}">
                <a16:creationId xmlns:a16="http://schemas.microsoft.com/office/drawing/2014/main" id="{44D8CBB4-2E64-402E-9E7C-45EE6DCBF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77" y="4930159"/>
            <a:ext cx="2965765" cy="10864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0E473E0-BF9D-4529-A7DF-1CBFCB551390}"/>
              </a:ext>
            </a:extLst>
          </p:cNvPr>
          <p:cNvSpPr/>
          <p:nvPr/>
        </p:nvSpPr>
        <p:spPr>
          <a:xfrm>
            <a:off x="6988036" y="4541758"/>
            <a:ext cx="40480" cy="423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C04BBA-25C5-45CD-969A-B4DAEDF9C742}"/>
              </a:ext>
            </a:extLst>
          </p:cNvPr>
          <p:cNvSpPr/>
          <p:nvPr/>
        </p:nvSpPr>
        <p:spPr>
          <a:xfrm>
            <a:off x="6985271" y="5051227"/>
            <a:ext cx="43245" cy="719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7CC9C1-C0F7-42DF-B826-9AAE54570E0A}"/>
              </a:ext>
            </a:extLst>
          </p:cNvPr>
          <p:cNvSpPr/>
          <p:nvPr/>
        </p:nvSpPr>
        <p:spPr>
          <a:xfrm>
            <a:off x="6985271" y="5856862"/>
            <a:ext cx="40480" cy="4230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016F71-E88B-470B-A40E-38318B12D2DB}"/>
              </a:ext>
            </a:extLst>
          </p:cNvPr>
          <p:cNvSpPr/>
          <p:nvPr/>
        </p:nvSpPr>
        <p:spPr>
          <a:xfrm>
            <a:off x="8706437" y="4450939"/>
            <a:ext cx="40480" cy="1861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E91C4F22-17E0-4BC7-8E6E-1DF4D487202C}"/>
              </a:ext>
            </a:extLst>
          </p:cNvPr>
          <p:cNvSpPr/>
          <p:nvPr/>
        </p:nvSpPr>
        <p:spPr>
          <a:xfrm>
            <a:off x="8344365" y="4508847"/>
            <a:ext cx="809607" cy="338476"/>
          </a:xfrm>
          <a:prstGeom prst="arc">
            <a:avLst>
              <a:gd name="adj1" fmla="val 16200000"/>
              <a:gd name="adj2" fmla="val 549563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7AE542F0-4A29-4E40-8A1B-3A535C382836}"/>
              </a:ext>
            </a:extLst>
          </p:cNvPr>
          <p:cNvSpPr/>
          <p:nvPr/>
        </p:nvSpPr>
        <p:spPr>
          <a:xfrm>
            <a:off x="8344365" y="4850367"/>
            <a:ext cx="809607" cy="338476"/>
          </a:xfrm>
          <a:prstGeom prst="arc">
            <a:avLst>
              <a:gd name="adj1" fmla="val 16200000"/>
              <a:gd name="adj2" fmla="val 538282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8ECA05A6-20B8-429A-A6B9-1F30DB2529CB}"/>
              </a:ext>
            </a:extLst>
          </p:cNvPr>
          <p:cNvSpPr/>
          <p:nvPr/>
        </p:nvSpPr>
        <p:spPr>
          <a:xfrm>
            <a:off x="8344365" y="5201604"/>
            <a:ext cx="809607" cy="338476"/>
          </a:xfrm>
          <a:prstGeom prst="arc">
            <a:avLst>
              <a:gd name="adj1" fmla="val 16200000"/>
              <a:gd name="adj2" fmla="val 534756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2F17D1F2-98BE-4F9B-84FD-C54C8260C978}"/>
              </a:ext>
            </a:extLst>
          </p:cNvPr>
          <p:cNvSpPr/>
          <p:nvPr/>
        </p:nvSpPr>
        <p:spPr>
          <a:xfrm>
            <a:off x="8342113" y="5540498"/>
            <a:ext cx="809607" cy="338476"/>
          </a:xfrm>
          <a:prstGeom prst="arc">
            <a:avLst>
              <a:gd name="adj1" fmla="val 16200000"/>
              <a:gd name="adj2" fmla="val 550618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415F888-69FA-4BDE-B22D-7F5BDF1898D9}"/>
              </a:ext>
            </a:extLst>
          </p:cNvPr>
          <p:cNvSpPr/>
          <p:nvPr/>
        </p:nvSpPr>
        <p:spPr>
          <a:xfrm>
            <a:off x="8342113" y="5869939"/>
            <a:ext cx="809607" cy="338476"/>
          </a:xfrm>
          <a:prstGeom prst="arc">
            <a:avLst>
              <a:gd name="adj1" fmla="val 16200000"/>
              <a:gd name="adj2" fmla="val 5389359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41B05B-B85A-4C7C-B8AA-787102113798}"/>
              </a:ext>
            </a:extLst>
          </p:cNvPr>
          <p:cNvSpPr txBox="1"/>
          <p:nvPr/>
        </p:nvSpPr>
        <p:spPr>
          <a:xfrm>
            <a:off x="9497540" y="5018119"/>
            <a:ext cx="249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Analogous to </a:t>
            </a:r>
            <a:r>
              <a:rPr lang="en-US" dirty="0" smtClean="0"/>
              <a:t>two-slit interference pattern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732317" y="201718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19426" y="864404"/>
                <a:ext cx="375404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26" y="864404"/>
                <a:ext cx="3754041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eft Brace 42"/>
          <p:cNvSpPr/>
          <p:nvPr/>
        </p:nvSpPr>
        <p:spPr>
          <a:xfrm rot="5400000">
            <a:off x="3715446" y="205621"/>
            <a:ext cx="178673" cy="1140293"/>
          </a:xfrm>
          <a:prstGeom prst="leftBrace">
            <a:avLst>
              <a:gd name="adj1" fmla="val 4641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94925" y="2672474"/>
                <a:ext cx="5048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can adjust to allow maximum current (as before)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25" y="2672474"/>
                <a:ext cx="5048433" cy="369332"/>
              </a:xfrm>
              <a:prstGeom prst="rect">
                <a:avLst/>
              </a:prstGeom>
              <a:blipFill>
                <a:blip r:embed="rId11"/>
                <a:stretch>
                  <a:fillRect l="-362" t="-8197" r="-3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272017" y="1866901"/>
                <a:ext cx="356559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l-GR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Φ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017" y="1866901"/>
                <a:ext cx="3565591" cy="58528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736898" y="3103762"/>
                <a:ext cx="231909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Φ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898" y="3103762"/>
                <a:ext cx="2319096" cy="7146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3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6"/>
          <p:cNvSpPr txBox="1">
            <a:spLocks noChangeArrowheads="1"/>
          </p:cNvSpPr>
          <p:nvPr/>
        </p:nvSpPr>
        <p:spPr bwMode="auto">
          <a:xfrm>
            <a:off x="4851400" y="57150"/>
            <a:ext cx="15255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dc SQUID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TextBox 14"/>
          <p:cNvSpPr txBox="1">
            <a:spLocks noChangeArrowheads="1"/>
          </p:cNvSpPr>
          <p:nvPr/>
        </p:nvSpPr>
        <p:spPr bwMode="auto">
          <a:xfrm flipH="1">
            <a:off x="1287463" y="511175"/>
            <a:ext cx="96837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 dc SQUID consists of two junctions embedded in a superconducting loop </a:t>
            </a:r>
          </a:p>
        </p:txBody>
      </p:sp>
      <p:graphicFrame>
        <p:nvGraphicFramePr>
          <p:cNvPr id="32772" name="Object 27"/>
          <p:cNvGraphicFramePr>
            <a:graphicFrameLocks noChangeAspect="1"/>
          </p:cNvGraphicFramePr>
          <p:nvPr/>
        </p:nvGraphicFramePr>
        <p:xfrm>
          <a:off x="2030413" y="3522663"/>
          <a:ext cx="15081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4" imgW="1270000" imgH="508000" progId="Equation.DSMT4">
                  <p:embed/>
                </p:oleObj>
              </mc:Choice>
              <mc:Fallback>
                <p:oleObj name="Equation" r:id="rId4" imgW="1270000" imgH="508000" progId="Equation.DSMT4">
                  <p:embed/>
                  <p:pic>
                    <p:nvPicPr>
                      <p:cNvPr id="32772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522663"/>
                        <a:ext cx="15081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Rectangle 83"/>
          <p:cNvSpPr>
            <a:spLocks noChangeArrowheads="1"/>
          </p:cNvSpPr>
          <p:nvPr/>
        </p:nvSpPr>
        <p:spPr bwMode="auto">
          <a:xfrm rot="5400000">
            <a:off x="1527175" y="1795463"/>
            <a:ext cx="6858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4" name="Text Box 38"/>
          <p:cNvSpPr txBox="1">
            <a:spLocks noChangeArrowheads="1"/>
          </p:cNvSpPr>
          <p:nvPr/>
        </p:nvSpPr>
        <p:spPr bwMode="auto">
          <a:xfrm>
            <a:off x="2995613" y="1751013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I</a:t>
            </a:r>
            <a:r>
              <a:rPr lang="en-US" altLang="en-US" sz="1800" b="1" baseline="-25000">
                <a:latin typeface="Courier New" panose="02070309020205020404" pitchFamily="49" charset="0"/>
              </a:rPr>
              <a:t>c2</a:t>
            </a:r>
          </a:p>
        </p:txBody>
      </p:sp>
      <p:sp>
        <p:nvSpPr>
          <p:cNvPr id="32775" name="Rectangle 81"/>
          <p:cNvSpPr>
            <a:spLocks noChangeArrowheads="1"/>
          </p:cNvSpPr>
          <p:nvPr/>
        </p:nvSpPr>
        <p:spPr bwMode="auto">
          <a:xfrm rot="5400000">
            <a:off x="1755775" y="1795463"/>
            <a:ext cx="228600" cy="304800"/>
          </a:xfrm>
          <a:prstGeom prst="rect">
            <a:avLst/>
          </a:prstGeom>
          <a:solidFill>
            <a:srgbClr val="EEEB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6" name="Rectangle 89"/>
          <p:cNvSpPr>
            <a:spLocks noChangeArrowheads="1"/>
          </p:cNvSpPr>
          <p:nvPr/>
        </p:nvSpPr>
        <p:spPr bwMode="auto">
          <a:xfrm rot="5400000">
            <a:off x="2454275" y="1808163"/>
            <a:ext cx="660400" cy="3048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7" name="Rectangle 91"/>
          <p:cNvSpPr>
            <a:spLocks noChangeArrowheads="1"/>
          </p:cNvSpPr>
          <p:nvPr/>
        </p:nvSpPr>
        <p:spPr bwMode="auto">
          <a:xfrm>
            <a:off x="1717675" y="1376363"/>
            <a:ext cx="1219200" cy="2540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8" name="Rectangle 93"/>
          <p:cNvSpPr>
            <a:spLocks noChangeArrowheads="1"/>
          </p:cNvSpPr>
          <p:nvPr/>
        </p:nvSpPr>
        <p:spPr bwMode="auto">
          <a:xfrm>
            <a:off x="1717675" y="2290763"/>
            <a:ext cx="1219200" cy="2286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9" name="Rectangle 94"/>
          <p:cNvSpPr>
            <a:spLocks noChangeArrowheads="1"/>
          </p:cNvSpPr>
          <p:nvPr/>
        </p:nvSpPr>
        <p:spPr bwMode="auto">
          <a:xfrm>
            <a:off x="2022475" y="1630363"/>
            <a:ext cx="609600" cy="66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80" name="Rectangle 95"/>
          <p:cNvSpPr>
            <a:spLocks noChangeArrowheads="1"/>
          </p:cNvSpPr>
          <p:nvPr/>
        </p:nvSpPr>
        <p:spPr bwMode="auto">
          <a:xfrm>
            <a:off x="1717675" y="1376363"/>
            <a:ext cx="1219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81" name="Rectangle 84"/>
          <p:cNvSpPr>
            <a:spLocks noChangeArrowheads="1"/>
          </p:cNvSpPr>
          <p:nvPr/>
        </p:nvSpPr>
        <p:spPr bwMode="auto">
          <a:xfrm rot="5400000">
            <a:off x="2670175" y="1795463"/>
            <a:ext cx="228600" cy="304800"/>
          </a:xfrm>
          <a:prstGeom prst="rect">
            <a:avLst/>
          </a:prstGeom>
          <a:solidFill>
            <a:srgbClr val="EEEBB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82" name="Line 113"/>
          <p:cNvSpPr>
            <a:spLocks noChangeShapeType="1"/>
          </p:cNvSpPr>
          <p:nvPr/>
        </p:nvSpPr>
        <p:spPr bwMode="auto">
          <a:xfrm>
            <a:off x="2330450" y="12239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Oval 114"/>
          <p:cNvSpPr>
            <a:spLocks noChangeArrowheads="1"/>
          </p:cNvSpPr>
          <p:nvPr/>
        </p:nvSpPr>
        <p:spPr bwMode="auto">
          <a:xfrm>
            <a:off x="2290763" y="1147763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84" name="Oval 115"/>
          <p:cNvSpPr>
            <a:spLocks noChangeArrowheads="1"/>
          </p:cNvSpPr>
          <p:nvPr/>
        </p:nvSpPr>
        <p:spPr bwMode="auto">
          <a:xfrm>
            <a:off x="2293938" y="2671763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85" name="Line 116"/>
          <p:cNvSpPr>
            <a:spLocks noChangeShapeType="1"/>
          </p:cNvSpPr>
          <p:nvPr/>
        </p:nvSpPr>
        <p:spPr bwMode="auto">
          <a:xfrm>
            <a:off x="2330450" y="2519363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Text Box 40"/>
          <p:cNvSpPr txBox="1">
            <a:spLocks noChangeArrowheads="1"/>
          </p:cNvSpPr>
          <p:nvPr/>
        </p:nvSpPr>
        <p:spPr bwMode="auto">
          <a:xfrm>
            <a:off x="928688" y="1017588"/>
            <a:ext cx="35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  <a:sym typeface="Symbol" panose="05050102010706020507" pitchFamily="18" charset="2"/>
              </a:rPr>
              <a:t></a:t>
            </a:r>
            <a:endParaRPr lang="en-US" altLang="en-US" sz="1800" b="1" baseline="-25000"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32787" name="Line 42"/>
          <p:cNvSpPr>
            <a:spLocks noChangeShapeType="1"/>
          </p:cNvSpPr>
          <p:nvPr/>
        </p:nvSpPr>
        <p:spPr bwMode="auto">
          <a:xfrm>
            <a:off x="1298575" y="1250950"/>
            <a:ext cx="1060450" cy="617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88" name="Object 31"/>
          <p:cNvGraphicFramePr>
            <a:graphicFrameLocks noChangeAspect="1"/>
          </p:cNvGraphicFramePr>
          <p:nvPr/>
        </p:nvGraphicFramePr>
        <p:xfrm>
          <a:off x="7086600" y="1068388"/>
          <a:ext cx="24209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6" imgW="1333500" imgH="482600" progId="Equation.DSMT4">
                  <p:embed/>
                </p:oleObj>
              </mc:Choice>
              <mc:Fallback>
                <p:oleObj name="Equation" r:id="rId6" imgW="1333500" imgH="482600" progId="Equation.DSMT4">
                  <p:embed/>
                  <p:pic>
                    <p:nvPicPr>
                      <p:cNvPr id="32788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1068388"/>
                        <a:ext cx="24209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5"/>
          <p:cNvGraphicFramePr>
            <a:graphicFrameLocks noChangeAspect="1"/>
          </p:cNvGraphicFramePr>
          <p:nvPr/>
        </p:nvGraphicFramePr>
        <p:xfrm>
          <a:off x="6397625" y="3522663"/>
          <a:ext cx="310991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8" imgW="2336800" imgH="482600" progId="Equation.DSMT4">
                  <p:embed/>
                </p:oleObj>
              </mc:Choice>
              <mc:Fallback>
                <p:oleObj name="Equation" r:id="rId8" imgW="2336800" imgH="482600" progId="Equation.DSMT4">
                  <p:embed/>
                  <p:pic>
                    <p:nvPicPr>
                      <p:cNvPr id="32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25" y="3522663"/>
                        <a:ext cx="3109913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7"/>
          <p:cNvGraphicFramePr>
            <a:graphicFrameLocks noChangeAspect="1"/>
          </p:cNvGraphicFramePr>
          <p:nvPr/>
        </p:nvGraphicFramePr>
        <p:xfrm>
          <a:off x="3962400" y="1319213"/>
          <a:ext cx="2427288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10" imgW="1358900" imgH="228600" progId="Equation.DSMT4">
                  <p:embed/>
                </p:oleObj>
              </mc:Choice>
              <mc:Fallback>
                <p:oleObj name="Equation" r:id="rId10" imgW="1358900" imgH="228600" progId="Equation.DSMT4">
                  <p:embed/>
                  <p:pic>
                    <p:nvPicPr>
                      <p:cNvPr id="3279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319213"/>
                        <a:ext cx="2427288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1" name="TextBox 14"/>
          <p:cNvSpPr txBox="1">
            <a:spLocks noChangeArrowheads="1"/>
          </p:cNvSpPr>
          <p:nvPr/>
        </p:nvSpPr>
        <p:spPr bwMode="auto">
          <a:xfrm flipH="1">
            <a:off x="1166813" y="3067050"/>
            <a:ext cx="40814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Symmetric SQUID </a:t>
            </a:r>
            <a:r>
              <a:rPr lang="en-US" altLang="en-US" sz="1600">
                <a:latin typeface="Comic Sans MS" panose="030F0702030302020204" pitchFamily="66" charset="0"/>
                <a:sym typeface="Symbol" panose="05050102010706020507" pitchFamily="18" charset="2"/>
              </a:rPr>
              <a:t>  </a:t>
            </a:r>
            <a:r>
              <a:rPr lang="en-US" altLang="en-US" sz="1600">
                <a:latin typeface="Comic Sans MS" panose="030F0702030302020204" pitchFamily="66" charset="0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</a:rPr>
              <a:t>c1 </a:t>
            </a:r>
            <a:r>
              <a:rPr lang="en-US" altLang="en-US" sz="1600">
                <a:latin typeface="Comic Sans MS" panose="030F0702030302020204" pitchFamily="66" charset="0"/>
              </a:rPr>
              <a:t>= I</a:t>
            </a:r>
            <a:r>
              <a:rPr lang="en-US" altLang="en-US" sz="1600" baseline="-25000">
                <a:latin typeface="Comic Sans MS" panose="030F0702030302020204" pitchFamily="66" charset="0"/>
              </a:rPr>
              <a:t>c2 </a:t>
            </a:r>
            <a:r>
              <a:rPr lang="en-US" altLang="en-US" sz="1600">
                <a:latin typeface="Comic Sans MS" panose="030F0702030302020204" pitchFamily="66" charset="0"/>
              </a:rPr>
              <a:t>= I</a:t>
            </a:r>
            <a:r>
              <a:rPr lang="en-US" altLang="en-US" sz="1600" baseline="-250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32792" name="TextBox 14"/>
          <p:cNvSpPr txBox="1">
            <a:spLocks noChangeArrowheads="1"/>
          </p:cNvSpPr>
          <p:nvPr/>
        </p:nvSpPr>
        <p:spPr bwMode="auto">
          <a:xfrm flipH="1">
            <a:off x="6200775" y="3021013"/>
            <a:ext cx="40814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Asymmetric SQUID </a:t>
            </a:r>
            <a:r>
              <a:rPr lang="en-US" altLang="en-US" sz="1600">
                <a:latin typeface="Comic Sans MS" panose="030F0702030302020204" pitchFamily="66" charset="0"/>
                <a:sym typeface="Symbol" panose="05050102010706020507" pitchFamily="18" charset="2"/>
              </a:rPr>
              <a:t>  </a:t>
            </a:r>
            <a:r>
              <a:rPr lang="en-US" altLang="en-US" sz="1600">
                <a:latin typeface="Comic Sans MS" panose="030F0702030302020204" pitchFamily="66" charset="0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</a:rPr>
              <a:t>c1 </a:t>
            </a:r>
            <a:r>
              <a:rPr lang="en-US" altLang="en-US" sz="1600">
                <a:latin typeface="Comic Sans MS" panose="030F0702030302020204" pitchFamily="66" charset="0"/>
                <a:sym typeface="Symbol" panose="05050102010706020507" pitchFamily="18" charset="2"/>
              </a:rPr>
              <a:t>&gt;</a:t>
            </a:r>
            <a:r>
              <a:rPr lang="en-US" altLang="en-US" sz="1600">
                <a:latin typeface="Comic Sans MS" panose="030F0702030302020204" pitchFamily="66" charset="0"/>
              </a:rPr>
              <a:t> I</a:t>
            </a:r>
            <a:r>
              <a:rPr lang="en-US" altLang="en-US" sz="1600" baseline="-25000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32793" name="Text Box 38"/>
          <p:cNvSpPr txBox="1">
            <a:spLocks noChangeArrowheads="1"/>
          </p:cNvSpPr>
          <p:nvPr/>
        </p:nvSpPr>
        <p:spPr bwMode="auto">
          <a:xfrm>
            <a:off x="1225550" y="1736725"/>
            <a:ext cx="50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I</a:t>
            </a:r>
            <a:r>
              <a:rPr lang="en-US" altLang="en-US" sz="1800" b="1" baseline="-25000">
                <a:latin typeface="Courier New" panose="02070309020205020404" pitchFamily="49" charset="0"/>
              </a:rPr>
              <a:t>c1</a:t>
            </a:r>
          </a:p>
        </p:txBody>
      </p:sp>
      <p:sp>
        <p:nvSpPr>
          <p:cNvPr id="32794" name="TextBox 37"/>
          <p:cNvSpPr txBox="1">
            <a:spLocks noChangeArrowheads="1"/>
          </p:cNvSpPr>
          <p:nvPr/>
        </p:nvSpPr>
        <p:spPr bwMode="auto">
          <a:xfrm>
            <a:off x="2101850" y="6369050"/>
            <a:ext cx="1670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Applied flux (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</a:t>
            </a:r>
            <a:r>
              <a:rPr lang="en-US" altLang="en-US" sz="1600" b="1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5" name="TextBox 38"/>
          <p:cNvSpPr txBox="1">
            <a:spLocks noChangeArrowheads="1"/>
          </p:cNvSpPr>
          <p:nvPr/>
        </p:nvSpPr>
        <p:spPr bwMode="auto">
          <a:xfrm>
            <a:off x="7194550" y="6397625"/>
            <a:ext cx="1670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Applied flux (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</a:t>
            </a:r>
            <a:r>
              <a:rPr lang="en-US" altLang="en-US" sz="1600" b="1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796" name="Object 4"/>
          <p:cNvGraphicFramePr>
            <a:graphicFrameLocks noChangeAspect="1"/>
          </p:cNvGraphicFramePr>
          <p:nvPr/>
        </p:nvGraphicFramePr>
        <p:xfrm>
          <a:off x="6149975" y="4041775"/>
          <a:ext cx="3482975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Graph" r:id="rId12" imgW="3932481" imgH="3006861" progId="Origin95.Graph">
                  <p:embed/>
                </p:oleObj>
              </mc:Choice>
              <mc:Fallback>
                <p:oleObj name="Graph" r:id="rId12" imgW="3932481" imgH="3006861" progId="Origin95.Graph">
                  <p:embed/>
                  <p:pic>
                    <p:nvPicPr>
                      <p:cNvPr id="32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4041775"/>
                        <a:ext cx="3482975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TextBox 40"/>
          <p:cNvSpPr txBox="1">
            <a:spLocks noChangeArrowheads="1"/>
          </p:cNvSpPr>
          <p:nvPr/>
        </p:nvSpPr>
        <p:spPr bwMode="auto">
          <a:xfrm rot="-5400000">
            <a:off x="387351" y="5083175"/>
            <a:ext cx="1898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Critical current (</a:t>
            </a: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8" name="TextBox 41"/>
          <p:cNvSpPr txBox="1">
            <a:spLocks noChangeArrowheads="1"/>
          </p:cNvSpPr>
          <p:nvPr/>
        </p:nvSpPr>
        <p:spPr bwMode="auto">
          <a:xfrm rot="-5400000">
            <a:off x="5279232" y="5112544"/>
            <a:ext cx="1898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Critical current (</a:t>
            </a: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99" name="TextBox 5"/>
          <p:cNvSpPr txBox="1">
            <a:spLocks noChangeArrowheads="1"/>
          </p:cNvSpPr>
          <p:nvPr/>
        </p:nvSpPr>
        <p:spPr bwMode="auto">
          <a:xfrm>
            <a:off x="10372725" y="48609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Modulation reduced</a:t>
            </a:r>
          </a:p>
        </p:txBody>
      </p:sp>
      <p:sp>
        <p:nvSpPr>
          <p:cNvPr id="32800" name="TextBox 43"/>
          <p:cNvSpPr txBox="1">
            <a:spLocks noChangeArrowheads="1"/>
          </p:cNvSpPr>
          <p:nvPr/>
        </p:nvSpPr>
        <p:spPr bwMode="auto">
          <a:xfrm>
            <a:off x="9312275" y="4521200"/>
            <a:ext cx="793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</a:rPr>
              <a:t>c1</a:t>
            </a:r>
            <a:r>
              <a:rPr lang="en-US" altLang="en-US" sz="1600">
                <a:latin typeface="Comic Sans MS" panose="030F0702030302020204" pitchFamily="66" charset="0"/>
              </a:rPr>
              <a:t>+I</a:t>
            </a:r>
            <a:r>
              <a:rPr lang="en-US" altLang="en-US" sz="1600" baseline="-25000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32801" name="TextBox 44"/>
          <p:cNvSpPr txBox="1">
            <a:spLocks noChangeArrowheads="1"/>
          </p:cNvSpPr>
          <p:nvPr/>
        </p:nvSpPr>
        <p:spPr bwMode="auto">
          <a:xfrm>
            <a:off x="9385300" y="5214938"/>
            <a:ext cx="79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</a:rPr>
              <a:t>c1</a:t>
            </a:r>
            <a:r>
              <a:rPr lang="en-US" altLang="en-US" sz="1600">
                <a:latin typeface="Comic Sans MS" panose="030F0702030302020204" pitchFamily="66" charset="0"/>
              </a:rPr>
              <a:t>-I</a:t>
            </a:r>
            <a:r>
              <a:rPr lang="en-US" altLang="en-US" sz="1600" baseline="-25000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32802" name="TextBox 47"/>
          <p:cNvSpPr txBox="1">
            <a:spLocks noChangeArrowheads="1"/>
          </p:cNvSpPr>
          <p:nvPr/>
        </p:nvSpPr>
        <p:spPr bwMode="auto">
          <a:xfrm>
            <a:off x="4306888" y="5214938"/>
            <a:ext cx="1187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Modulates to zero</a:t>
            </a:r>
          </a:p>
        </p:txBody>
      </p:sp>
      <p:sp>
        <p:nvSpPr>
          <p:cNvPr id="32803" name="TextBox 48"/>
          <p:cNvSpPr txBox="1">
            <a:spLocks noChangeArrowheads="1"/>
          </p:cNvSpPr>
          <p:nvPr/>
        </p:nvSpPr>
        <p:spPr bwMode="auto">
          <a:xfrm>
            <a:off x="7283450" y="5732463"/>
            <a:ext cx="1579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(I</a:t>
            </a:r>
            <a:r>
              <a:rPr lang="en-US" altLang="en-US" sz="1400" baseline="-25000">
                <a:latin typeface="Comic Sans MS" panose="030F0702030302020204" pitchFamily="66" charset="0"/>
              </a:rPr>
              <a:t>c1</a:t>
            </a:r>
            <a:r>
              <a:rPr lang="en-US" altLang="en-US" sz="1400">
                <a:latin typeface="Comic Sans MS" panose="030F0702030302020204" pitchFamily="66" charset="0"/>
              </a:rPr>
              <a:t>=1.5, I</a:t>
            </a:r>
            <a:r>
              <a:rPr lang="en-US" altLang="en-US" sz="1400" baseline="-25000">
                <a:latin typeface="Comic Sans MS" panose="030F0702030302020204" pitchFamily="66" charset="0"/>
              </a:rPr>
              <a:t>c2</a:t>
            </a:r>
            <a:r>
              <a:rPr lang="en-US" altLang="en-US" sz="1400">
                <a:latin typeface="Comic Sans MS" panose="030F0702030302020204" pitchFamily="66" charset="0"/>
              </a:rPr>
              <a:t>=0.5)</a:t>
            </a:r>
            <a:r>
              <a:rPr lang="en-US" altLang="en-US" sz="1400" baseline="-2500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2804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984625"/>
            <a:ext cx="35210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4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 animBg="1"/>
      <p:bldP spid="32791" grpId="0"/>
      <p:bldP spid="32792" grpId="0"/>
      <p:bldP spid="32794" grpId="0"/>
      <p:bldP spid="32795" grpId="0"/>
      <p:bldP spid="32797" grpId="0"/>
      <p:bldP spid="32798" grpId="0"/>
      <p:bldP spid="32799" grpId="0"/>
      <p:bldP spid="32800" grpId="0"/>
      <p:bldP spid="32801" grpId="0"/>
      <p:bldP spid="32802" grpId="0"/>
      <p:bldP spid="328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6"/>
          <p:cNvSpPr txBox="1">
            <a:spLocks noChangeArrowheads="1"/>
          </p:cNvSpPr>
          <p:nvPr/>
        </p:nvSpPr>
        <p:spPr bwMode="auto">
          <a:xfrm>
            <a:off x="4411663" y="44450"/>
            <a:ext cx="3314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dc SQUID w/ inductance</a:t>
            </a:r>
            <a:endParaRPr lang="en-US" altLang="en-US" sz="2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 flipH="1">
            <a:off x="1184275" y="604838"/>
            <a:ext cx="105505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A finite inductance modifies the SQUID characteristic because the circulating currents generate a flux in the loop that adds to the applied flux</a:t>
            </a:r>
          </a:p>
        </p:txBody>
      </p:sp>
      <p:sp>
        <p:nvSpPr>
          <p:cNvPr id="34820" name="TextBox 14"/>
          <p:cNvSpPr txBox="1">
            <a:spLocks noChangeArrowheads="1"/>
          </p:cNvSpPr>
          <p:nvPr/>
        </p:nvSpPr>
        <p:spPr bwMode="auto">
          <a:xfrm flipH="1">
            <a:off x="1349375" y="2157413"/>
            <a:ext cx="22510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Inductive SQUID</a:t>
            </a:r>
            <a:endParaRPr lang="en-US" altLang="en-US" sz="1800" baseline="-25000">
              <a:latin typeface="Comic Sans MS" panose="030F0702030302020204" pitchFamily="66" charset="0"/>
            </a:endParaRPr>
          </a:p>
        </p:txBody>
      </p:sp>
      <p:graphicFrame>
        <p:nvGraphicFramePr>
          <p:cNvPr id="348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116143"/>
              </p:ext>
            </p:extLst>
          </p:nvPr>
        </p:nvGraphicFramePr>
        <p:xfrm>
          <a:off x="2216582" y="2581275"/>
          <a:ext cx="13284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4" imgW="837836" imgH="431613" progId="Equation.DSMT4">
                  <p:embed/>
                </p:oleObj>
              </mc:Choice>
              <mc:Fallback>
                <p:oleObj name="Equation" r:id="rId4" imgW="837836" imgH="431613" progId="Equation.DSMT4">
                  <p:embed/>
                  <p:pic>
                    <p:nvPicPr>
                      <p:cNvPr id="3482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582" y="2581275"/>
                        <a:ext cx="13284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9"/>
          <p:cNvGraphicFramePr>
            <a:graphicFrameLocks noChangeAspect="1"/>
          </p:cNvGraphicFramePr>
          <p:nvPr/>
        </p:nvGraphicFramePr>
        <p:xfrm>
          <a:off x="4021138" y="2168525"/>
          <a:ext cx="310673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6" imgW="1892300" imgH="254000" progId="Equation.DSMT4">
                  <p:embed/>
                </p:oleObj>
              </mc:Choice>
              <mc:Fallback>
                <p:oleObj name="Equation" r:id="rId6" imgW="1892300" imgH="254000" progId="Equation.DSMT4">
                  <p:embed/>
                  <p:pic>
                    <p:nvPicPr>
                      <p:cNvPr id="348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2168525"/>
                        <a:ext cx="3106737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3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3519488"/>
            <a:ext cx="26368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225800"/>
            <a:ext cx="25733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117850"/>
            <a:ext cx="3929062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Box 4"/>
          <p:cNvSpPr txBox="1">
            <a:spLocks noChangeArrowheads="1"/>
          </p:cNvSpPr>
          <p:nvPr/>
        </p:nvSpPr>
        <p:spPr bwMode="auto">
          <a:xfrm>
            <a:off x="2349500" y="5794375"/>
            <a:ext cx="16716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Applied flux (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</a:t>
            </a:r>
            <a:r>
              <a:rPr lang="en-US" altLang="en-US" sz="1600" b="1" baseline="-250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7" name="TextBox 42"/>
          <p:cNvSpPr txBox="1">
            <a:spLocks noChangeArrowheads="1"/>
          </p:cNvSpPr>
          <p:nvPr/>
        </p:nvSpPr>
        <p:spPr bwMode="auto">
          <a:xfrm rot="-5400000">
            <a:off x="337344" y="4299744"/>
            <a:ext cx="189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Critical current (</a:t>
            </a: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en-US" altLang="en-US" sz="1600" baseline="-25000">
                <a:latin typeface="Comic Sans MS" panose="030F0702030302020204" pitchFamily="66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8" name="TextBox 45"/>
          <p:cNvSpPr txBox="1">
            <a:spLocks noChangeArrowheads="1"/>
          </p:cNvSpPr>
          <p:nvPr/>
        </p:nvSpPr>
        <p:spPr bwMode="auto">
          <a:xfrm>
            <a:off x="7726363" y="2058988"/>
            <a:ext cx="286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J = I</a:t>
            </a:r>
            <a:r>
              <a:rPr lang="en-US" altLang="en-US" sz="1400" baseline="-25000">
                <a:latin typeface="Comic Sans MS" panose="030F0702030302020204" pitchFamily="66" charset="0"/>
              </a:rPr>
              <a:t>1</a:t>
            </a:r>
            <a:r>
              <a:rPr lang="en-US" altLang="en-US" sz="1400">
                <a:latin typeface="Comic Sans MS" panose="030F0702030302020204" pitchFamily="66" charset="0"/>
              </a:rPr>
              <a:t>-I</a:t>
            </a:r>
            <a:r>
              <a:rPr lang="en-US" altLang="en-US" sz="1400" baseline="-25000">
                <a:latin typeface="Comic Sans MS" panose="030F0702030302020204" pitchFamily="66" charset="0"/>
              </a:rPr>
              <a:t>2</a:t>
            </a:r>
            <a:r>
              <a:rPr lang="en-US" altLang="en-US" sz="1400">
                <a:latin typeface="Comic Sans MS" panose="030F0702030302020204" pitchFamily="66" charset="0"/>
              </a:rPr>
              <a:t> = circulating current</a:t>
            </a:r>
          </a:p>
        </p:txBody>
      </p:sp>
      <p:sp>
        <p:nvSpPr>
          <p:cNvPr id="34829" name="TextBox 46"/>
          <p:cNvSpPr txBox="1">
            <a:spLocks noChangeArrowheads="1"/>
          </p:cNvSpPr>
          <p:nvPr/>
        </p:nvSpPr>
        <p:spPr bwMode="auto">
          <a:xfrm>
            <a:off x="7726363" y="2355850"/>
            <a:ext cx="2863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sym typeface="Symbol" panose="05050102010706020507" pitchFamily="18" charset="2"/>
              </a:rPr>
              <a:t></a:t>
            </a:r>
            <a:r>
              <a:rPr lang="en-US" altLang="en-US" sz="1400">
                <a:latin typeface="Comic Sans MS" panose="030F0702030302020204" pitchFamily="66" charset="0"/>
              </a:rPr>
              <a:t> = applied flux</a:t>
            </a:r>
          </a:p>
        </p:txBody>
      </p:sp>
      <p:sp>
        <p:nvSpPr>
          <p:cNvPr id="34830" name="TextBox 47"/>
          <p:cNvSpPr txBox="1">
            <a:spLocks noChangeArrowheads="1"/>
          </p:cNvSpPr>
          <p:nvPr/>
        </p:nvSpPr>
        <p:spPr bwMode="auto">
          <a:xfrm>
            <a:off x="4576763" y="4081463"/>
            <a:ext cx="1366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</a:rPr>
              <a:t>Modulation reduced</a:t>
            </a:r>
          </a:p>
        </p:txBody>
      </p:sp>
      <p:sp>
        <p:nvSpPr>
          <p:cNvPr id="34831" name="TextBox 48"/>
          <p:cNvSpPr txBox="1">
            <a:spLocks noChangeArrowheads="1"/>
          </p:cNvSpPr>
          <p:nvPr/>
        </p:nvSpPr>
        <p:spPr bwMode="auto">
          <a:xfrm>
            <a:off x="2474913" y="5073650"/>
            <a:ext cx="1365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sym typeface="Symbol" panose="05050102010706020507" pitchFamily="18" charset="2"/>
              </a:rPr>
              <a:t>=1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96963" y="1598613"/>
            <a:ext cx="10566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latin typeface="Comic Sans MS" panose="030F0702030302020204" pitchFamily="66" charset="0"/>
              </a:rPr>
              <a:t>This is an example of “self-field effects” in which the fields from the Josephson currents cannot be ignored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920038" y="6034088"/>
            <a:ext cx="197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Dependence on </a:t>
            </a:r>
            <a:r>
              <a:rPr lang="en-US" altLang="en-US" sz="1800">
                <a:latin typeface="Comic Sans MS" panose="030F0702030302020204" pitchFamily="66" charset="0"/>
                <a:sym typeface="Symbol" panose="05050102010706020507" pitchFamily="18" charset="2"/>
              </a:rPr>
              <a:t>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6" grpId="0"/>
      <p:bldP spid="34827" grpId="0"/>
      <p:bldP spid="34828" grpId="0"/>
      <p:bldP spid="34829" grpId="0"/>
      <p:bldP spid="34830" grpId="0"/>
      <p:bldP spid="34831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124" y="322826"/>
            <a:ext cx="4282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Asymmetries modify the SQUID modulation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502302"/>
              </p:ext>
            </p:extLst>
          </p:nvPr>
        </p:nvGraphicFramePr>
        <p:xfrm>
          <a:off x="899778" y="1819375"/>
          <a:ext cx="302222" cy="41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778" y="1819375"/>
                        <a:ext cx="302222" cy="41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39634"/>
              </p:ext>
            </p:extLst>
          </p:nvPr>
        </p:nvGraphicFramePr>
        <p:xfrm>
          <a:off x="2841117" y="1949826"/>
          <a:ext cx="313346" cy="40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9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1117" y="1949826"/>
                        <a:ext cx="313346" cy="40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28469" y="928474"/>
            <a:ext cx="1437223" cy="2675700"/>
            <a:chOff x="1365758" y="1639516"/>
            <a:chExt cx="1437223" cy="26757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7F9391E-C8EE-4540-AEA6-C873CE3FAA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44130" y="1639516"/>
              <a:ext cx="0" cy="457200"/>
            </a:xfrm>
            <a:prstGeom prst="line">
              <a:avLst/>
            </a:prstGeom>
            <a:ln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8B6D33-FAC2-4035-ABC8-55A4E66C27C9}"/>
                </a:ext>
              </a:extLst>
            </p:cNvPr>
            <p:cNvCxnSpPr/>
            <p:nvPr/>
          </p:nvCxnSpPr>
          <p:spPr>
            <a:xfrm>
              <a:off x="2049619" y="3858016"/>
              <a:ext cx="0" cy="457200"/>
            </a:xfrm>
            <a:prstGeom prst="line">
              <a:avLst/>
            </a:prstGeom>
            <a:ln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80B7B1-AED0-4F6F-9980-D705A4E730CC}"/>
                </a:ext>
              </a:extLst>
            </p:cNvPr>
            <p:cNvSpPr/>
            <p:nvPr/>
          </p:nvSpPr>
          <p:spPr>
            <a:xfrm>
              <a:off x="1522757" y="2096716"/>
              <a:ext cx="1115479" cy="17613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1EBFC0-24B9-4DA3-9AD9-9BEB07F32162}"/>
                </a:ext>
              </a:extLst>
            </p:cNvPr>
            <p:cNvGrpSpPr/>
            <p:nvPr/>
          </p:nvGrpSpPr>
          <p:grpSpPr>
            <a:xfrm>
              <a:off x="1448577" y="3372448"/>
              <a:ext cx="165691" cy="148724"/>
              <a:chOff x="6469039" y="3725839"/>
              <a:chExt cx="274320" cy="27432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A4687AD-6C70-4357-8645-A2887DF23606}"/>
                  </a:ext>
                </a:extLst>
              </p:cNvPr>
              <p:cNvCxnSpPr/>
              <p:nvPr/>
            </p:nvCxnSpPr>
            <p:spPr>
              <a:xfrm flipV="1">
                <a:off x="6469039" y="3725839"/>
                <a:ext cx="274320" cy="2743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11761BC-D446-4D82-A198-5D2166D523E0}"/>
                  </a:ext>
                </a:extLst>
              </p:cNvPr>
              <p:cNvCxnSpPr/>
              <p:nvPr/>
            </p:nvCxnSpPr>
            <p:spPr>
              <a:xfrm flipH="1" flipV="1">
                <a:off x="6469039" y="3725839"/>
                <a:ext cx="274320" cy="2743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1EBFC0-24B9-4DA3-9AD9-9BEB07F32162}"/>
                </a:ext>
              </a:extLst>
            </p:cNvPr>
            <p:cNvGrpSpPr/>
            <p:nvPr/>
          </p:nvGrpSpPr>
          <p:grpSpPr>
            <a:xfrm>
              <a:off x="2555390" y="3372448"/>
              <a:ext cx="165691" cy="148724"/>
              <a:chOff x="6469039" y="3725839"/>
              <a:chExt cx="274320" cy="274320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A4687AD-6C70-4357-8645-A2887DF23606}"/>
                  </a:ext>
                </a:extLst>
              </p:cNvPr>
              <p:cNvCxnSpPr/>
              <p:nvPr/>
            </p:nvCxnSpPr>
            <p:spPr>
              <a:xfrm flipV="1">
                <a:off x="6469039" y="3725839"/>
                <a:ext cx="274320" cy="2743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1761BC-D446-4D82-A198-5D2166D523E0}"/>
                  </a:ext>
                </a:extLst>
              </p:cNvPr>
              <p:cNvCxnSpPr/>
              <p:nvPr/>
            </p:nvCxnSpPr>
            <p:spPr>
              <a:xfrm flipH="1" flipV="1">
                <a:off x="6469039" y="3725839"/>
                <a:ext cx="274320" cy="27432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16200000">
              <a:off x="1353108" y="2633737"/>
              <a:ext cx="349520" cy="324220"/>
              <a:chOff x="1475996" y="5290211"/>
              <a:chExt cx="2506836" cy="1300842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09EEEDAA-19B5-4A9C-ACD9-23F161DB46A6}"/>
                  </a:ext>
                </a:extLst>
              </p:cNvPr>
              <p:cNvSpPr/>
              <p:nvPr/>
            </p:nvSpPr>
            <p:spPr>
              <a:xfrm rot="16200000">
                <a:off x="2126292" y="5522820"/>
                <a:ext cx="1272316" cy="815280"/>
              </a:xfrm>
              <a:prstGeom prst="arc">
                <a:avLst>
                  <a:gd name="adj1" fmla="val 16200000"/>
                  <a:gd name="adj2" fmla="val 510259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09EEEDAA-19B5-4A9C-ACD9-23F161DB46A6}"/>
                  </a:ext>
                </a:extLst>
              </p:cNvPr>
              <p:cNvSpPr/>
              <p:nvPr/>
            </p:nvSpPr>
            <p:spPr>
              <a:xfrm rot="16200000">
                <a:off x="1279245" y="5515488"/>
                <a:ext cx="1272316" cy="878814"/>
              </a:xfrm>
              <a:prstGeom prst="arc">
                <a:avLst>
                  <a:gd name="adj1" fmla="val 16200000"/>
                  <a:gd name="adj2" fmla="val 5168017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09EEEDAA-19B5-4A9C-ACD9-23F161DB46A6}"/>
                  </a:ext>
                </a:extLst>
              </p:cNvPr>
              <p:cNvSpPr/>
              <p:nvPr/>
            </p:nvSpPr>
            <p:spPr>
              <a:xfrm rot="16200000">
                <a:off x="2939033" y="5518728"/>
                <a:ext cx="1272316" cy="815282"/>
              </a:xfrm>
              <a:prstGeom prst="arc">
                <a:avLst>
                  <a:gd name="adj1" fmla="val 16200000"/>
                  <a:gd name="adj2" fmla="val 510259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5625803">
              <a:off x="2466111" y="2471796"/>
              <a:ext cx="349520" cy="324220"/>
              <a:chOff x="1475996" y="5290211"/>
              <a:chExt cx="2506836" cy="1300842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09EEEDAA-19B5-4A9C-ACD9-23F161DB46A6}"/>
                  </a:ext>
                </a:extLst>
              </p:cNvPr>
              <p:cNvSpPr/>
              <p:nvPr/>
            </p:nvSpPr>
            <p:spPr>
              <a:xfrm rot="16200000">
                <a:off x="2126292" y="5522820"/>
                <a:ext cx="1272316" cy="815280"/>
              </a:xfrm>
              <a:prstGeom prst="arc">
                <a:avLst>
                  <a:gd name="adj1" fmla="val 16200000"/>
                  <a:gd name="adj2" fmla="val 510259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09EEEDAA-19B5-4A9C-ACD9-23F161DB46A6}"/>
                  </a:ext>
                </a:extLst>
              </p:cNvPr>
              <p:cNvSpPr/>
              <p:nvPr/>
            </p:nvSpPr>
            <p:spPr>
              <a:xfrm rot="16200000">
                <a:off x="1279245" y="5515488"/>
                <a:ext cx="1272316" cy="878814"/>
              </a:xfrm>
              <a:prstGeom prst="arc">
                <a:avLst>
                  <a:gd name="adj1" fmla="val 16200000"/>
                  <a:gd name="adj2" fmla="val 5168017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09EEEDAA-19B5-4A9C-ACD9-23F161DB46A6}"/>
                  </a:ext>
                </a:extLst>
              </p:cNvPr>
              <p:cNvSpPr/>
              <p:nvPr/>
            </p:nvSpPr>
            <p:spPr>
              <a:xfrm rot="16200000">
                <a:off x="2939033" y="5518728"/>
                <a:ext cx="1272316" cy="815282"/>
              </a:xfrm>
              <a:prstGeom prst="arc">
                <a:avLst>
                  <a:gd name="adj1" fmla="val 16200000"/>
                  <a:gd name="adj2" fmla="val 5102596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507761" y="2468958"/>
              <a:ext cx="128564" cy="3452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23482" y="2637510"/>
              <a:ext cx="128564" cy="3193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62607"/>
              </p:ext>
            </p:extLst>
          </p:nvPr>
        </p:nvGraphicFramePr>
        <p:xfrm>
          <a:off x="900113" y="2729191"/>
          <a:ext cx="342403" cy="41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113" y="2729191"/>
                        <a:ext cx="342403" cy="41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181648"/>
              </p:ext>
            </p:extLst>
          </p:nvPr>
        </p:nvGraphicFramePr>
        <p:xfrm>
          <a:off x="2836863" y="2661406"/>
          <a:ext cx="345727" cy="39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1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36863" y="2661406"/>
                        <a:ext cx="345727" cy="391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1860"/>
              </p:ext>
            </p:extLst>
          </p:nvPr>
        </p:nvGraphicFramePr>
        <p:xfrm>
          <a:off x="3830638" y="1255713"/>
          <a:ext cx="160655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11" imgW="787320" imgH="431640" progId="Equation.DSMT4">
                  <p:embed/>
                </p:oleObj>
              </mc:Choice>
              <mc:Fallback>
                <p:oleObj name="Equation" r:id="rId11" imgW="787320" imgH="4316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30638" y="1255713"/>
                        <a:ext cx="1606550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206288"/>
              </p:ext>
            </p:extLst>
          </p:nvPr>
        </p:nvGraphicFramePr>
        <p:xfrm>
          <a:off x="3995391" y="2403344"/>
          <a:ext cx="1521380" cy="803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13" imgW="723600" imgH="431640" progId="Equation.DSMT4">
                  <p:embed/>
                </p:oleObj>
              </mc:Choice>
              <mc:Fallback>
                <p:oleObj name="Equation" r:id="rId13" imgW="723600" imgH="4316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5391" y="2403344"/>
                        <a:ext cx="1521380" cy="803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/>
          <a:srcRect l="49429" t="62936" r="20172" b="5380"/>
          <a:stretch/>
        </p:blipFill>
        <p:spPr>
          <a:xfrm rot="21540000">
            <a:off x="6208465" y="3694601"/>
            <a:ext cx="2129232" cy="286875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112401" y="1491174"/>
            <a:ext cx="275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critical current asymmetry 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60570" y="2514084"/>
            <a:ext cx="2425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inductance asymmetry 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5"/>
          <a:srcRect l="13143" t="62837" r="49902" b="5479"/>
          <a:stretch/>
        </p:blipFill>
        <p:spPr>
          <a:xfrm rot="21540000">
            <a:off x="2982964" y="3694601"/>
            <a:ext cx="2588510" cy="28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2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0F2C84-2047-4844-A833-2A6F2FF2A988}"/>
              </a:ext>
            </a:extLst>
          </p:cNvPr>
          <p:cNvSpPr txBox="1"/>
          <p:nvPr/>
        </p:nvSpPr>
        <p:spPr>
          <a:xfrm>
            <a:off x="712721" y="1165781"/>
            <a:ext cx="196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Mercereau</a:t>
            </a:r>
            <a:r>
              <a:rPr lang="en-US" dirty="0" smtClean="0"/>
              <a:t> </a:t>
            </a:r>
            <a:r>
              <a:rPr lang="en-US" dirty="0"/>
              <a:t>1964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CD20C5-B7EC-4169-8093-E4766E8D4EE8}"/>
              </a:ext>
            </a:extLst>
          </p:cNvPr>
          <p:cNvSpPr txBox="1"/>
          <p:nvPr/>
        </p:nvSpPr>
        <p:spPr>
          <a:xfrm>
            <a:off x="4515881" y="1165781"/>
            <a:ext cx="255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Zimmerman 1969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2E0143-6B9B-432E-9970-F6B6398F4FA0}"/>
              </a:ext>
            </a:extLst>
          </p:cNvPr>
          <p:cNvGrpSpPr/>
          <p:nvPr/>
        </p:nvGrpSpPr>
        <p:grpSpPr>
          <a:xfrm>
            <a:off x="1356775" y="1737924"/>
            <a:ext cx="892564" cy="709684"/>
            <a:chOff x="1696416" y="3261815"/>
            <a:chExt cx="892564" cy="70968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86347C4-46F4-4E7E-988F-6378B1ED9AEA}"/>
                </a:ext>
              </a:extLst>
            </p:cNvPr>
            <p:cNvSpPr/>
            <p:nvPr/>
          </p:nvSpPr>
          <p:spPr>
            <a:xfrm>
              <a:off x="1781751" y="3261815"/>
              <a:ext cx="709684" cy="70968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5C71C3D-F1F9-473F-9E5A-A7B60E43A6AC}"/>
                </a:ext>
              </a:extLst>
            </p:cNvPr>
            <p:cNvGrpSpPr/>
            <p:nvPr/>
          </p:nvGrpSpPr>
          <p:grpSpPr>
            <a:xfrm>
              <a:off x="1696416" y="3525217"/>
              <a:ext cx="182880" cy="182880"/>
              <a:chOff x="5622878" y="4176215"/>
              <a:chExt cx="182880" cy="18288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8B0C869-F1DA-461A-B978-9A5442FA37CC}"/>
                  </a:ext>
                </a:extLst>
              </p:cNvPr>
              <p:cNvCxnSpPr/>
              <p:nvPr/>
            </p:nvCxnSpPr>
            <p:spPr>
              <a:xfrm>
                <a:off x="5622878" y="4176215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5D9E59F-B650-49E4-8EC7-050F6DF334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22878" y="4176215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AC3F16-88B4-40B0-9421-5B066FF9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3891" y="3511324"/>
              <a:ext cx="195089" cy="195089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2C15CB-391F-4985-8363-803A2A62B530}"/>
              </a:ext>
            </a:extLst>
          </p:cNvPr>
          <p:cNvSpPr txBox="1"/>
          <p:nvPr/>
        </p:nvSpPr>
        <p:spPr>
          <a:xfrm>
            <a:off x="991903" y="2717830"/>
            <a:ext cx="3371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Josephson junctions</a:t>
            </a:r>
            <a:endParaRPr lang="en-US" dirty="0"/>
          </a:p>
          <a:p>
            <a:r>
              <a:rPr lang="en-US" dirty="0"/>
              <a:t>dc </a:t>
            </a:r>
            <a:r>
              <a:rPr lang="en-US" dirty="0" smtClean="0"/>
              <a:t>bias</a:t>
            </a:r>
            <a:endParaRPr lang="en-US" dirty="0"/>
          </a:p>
          <a:p>
            <a:r>
              <a:rPr lang="en-US" dirty="0" smtClean="0"/>
              <a:t>based on quantum </a:t>
            </a:r>
            <a:r>
              <a:rPr lang="en-US" dirty="0"/>
              <a:t>interference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1ACEE4-A067-40AD-ABDA-AD97CA77F2E2}"/>
              </a:ext>
            </a:extLst>
          </p:cNvPr>
          <p:cNvGrpSpPr/>
          <p:nvPr/>
        </p:nvGrpSpPr>
        <p:grpSpPr>
          <a:xfrm>
            <a:off x="5500203" y="1632438"/>
            <a:ext cx="816855" cy="731520"/>
            <a:chOff x="4415699" y="3003190"/>
            <a:chExt cx="816855" cy="73152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2269946-0772-4F97-85A9-9B80F39E6F79}"/>
                </a:ext>
              </a:extLst>
            </p:cNvPr>
            <p:cNvSpPr/>
            <p:nvPr/>
          </p:nvSpPr>
          <p:spPr>
            <a:xfrm>
              <a:off x="4501034" y="3003190"/>
              <a:ext cx="731520" cy="7315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51BEE1-6174-4C66-B6ED-B7C5C299ACFC}"/>
                </a:ext>
              </a:extLst>
            </p:cNvPr>
            <p:cNvGrpSpPr/>
            <p:nvPr/>
          </p:nvGrpSpPr>
          <p:grpSpPr>
            <a:xfrm>
              <a:off x="4415699" y="3252699"/>
              <a:ext cx="182880" cy="182880"/>
              <a:chOff x="4940490" y="5434537"/>
              <a:chExt cx="182880" cy="18288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0734273-3DA5-4538-9DBD-AD1C5766EFAC}"/>
                  </a:ext>
                </a:extLst>
              </p:cNvPr>
              <p:cNvCxnSpPr/>
              <p:nvPr/>
            </p:nvCxnSpPr>
            <p:spPr>
              <a:xfrm flipV="1">
                <a:off x="4940490" y="5434537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6885A69-5DD1-4A0C-B4B0-C5A0477763E2}"/>
                  </a:ext>
                </a:extLst>
              </p:cNvPr>
              <p:cNvCxnSpPr/>
              <p:nvPr/>
            </p:nvCxnSpPr>
            <p:spPr>
              <a:xfrm flipH="1" flipV="1">
                <a:off x="4940490" y="5434537"/>
                <a:ext cx="18288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D2A04E-72D8-4BBD-9A9D-2979197F3EC8}"/>
              </a:ext>
            </a:extLst>
          </p:cNvPr>
          <p:cNvSpPr txBox="1"/>
          <p:nvPr/>
        </p:nvSpPr>
        <p:spPr>
          <a:xfrm>
            <a:off x="5325273" y="2683214"/>
            <a:ext cx="2319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JJ</a:t>
            </a:r>
          </a:p>
          <a:p>
            <a:r>
              <a:rPr lang="en-US" dirty="0"/>
              <a:t>rf bias </a:t>
            </a:r>
          </a:p>
          <a:p>
            <a:r>
              <a:rPr lang="en-US" dirty="0" smtClean="0"/>
              <a:t>based on non linearity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2721" y="241340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dc SQUID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18230" y="241098"/>
            <a:ext cx="462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Su</a:t>
            </a:r>
            <a:r>
              <a:rPr lang="en-US" dirty="0"/>
              <a:t>perconducting </a:t>
            </a:r>
            <a:r>
              <a:rPr lang="en-US" u="sng" dirty="0" err="1"/>
              <a:t>QU</a:t>
            </a:r>
            <a:r>
              <a:rPr lang="en-US" dirty="0" err="1"/>
              <a:t>antum</a:t>
            </a:r>
            <a:r>
              <a:rPr lang="en-US" dirty="0"/>
              <a:t> </a:t>
            </a:r>
            <a:r>
              <a:rPr lang="en-US" u="sng" dirty="0"/>
              <a:t>I</a:t>
            </a:r>
            <a:r>
              <a:rPr lang="en-US" dirty="0"/>
              <a:t>nterference </a:t>
            </a:r>
            <a:r>
              <a:rPr lang="en-US" u="sng" dirty="0"/>
              <a:t>D</a:t>
            </a:r>
            <a:r>
              <a:rPr lang="en-US" dirty="0"/>
              <a:t>evice</a:t>
            </a:r>
          </a:p>
        </p:txBody>
      </p:sp>
    </p:spTree>
    <p:extLst>
      <p:ext uri="{BB962C8B-B14F-4D97-AF65-F5344CB8AC3E}">
        <p14:creationId xmlns:p14="http://schemas.microsoft.com/office/powerpoint/2010/main" val="188597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6754" y="26095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SQUID dynamics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1901" y="718750"/>
            <a:ext cx="313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Generalized RSJ (circuit model):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98360"/>
              </p:ext>
            </p:extLst>
          </p:nvPr>
        </p:nvGraphicFramePr>
        <p:xfrm>
          <a:off x="3159554" y="1644900"/>
          <a:ext cx="1187931" cy="42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9554" y="1644900"/>
                        <a:ext cx="1187931" cy="42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0996" y="1121160"/>
            <a:ext cx="2132511" cy="1928387"/>
            <a:chOff x="520849" y="2044741"/>
            <a:chExt cx="1782032" cy="1556652"/>
          </a:xfrm>
        </p:grpSpPr>
        <p:grpSp>
          <p:nvGrpSpPr>
            <p:cNvPr id="6" name="Group 5"/>
            <p:cNvGrpSpPr/>
            <p:nvPr/>
          </p:nvGrpSpPr>
          <p:grpSpPr>
            <a:xfrm>
              <a:off x="851770" y="2272092"/>
              <a:ext cx="1116251" cy="1073778"/>
              <a:chOff x="1686571" y="2428875"/>
              <a:chExt cx="1116251" cy="107377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C2E0143-6B9B-432E-9970-F6B6398F4FA0}"/>
                  </a:ext>
                </a:extLst>
              </p:cNvPr>
              <p:cNvGrpSpPr/>
              <p:nvPr/>
            </p:nvGrpSpPr>
            <p:grpSpPr>
              <a:xfrm>
                <a:off x="1818271" y="2627409"/>
                <a:ext cx="902088" cy="709684"/>
                <a:chOff x="1686892" y="3261815"/>
                <a:chExt cx="902088" cy="709684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86347C4-46F4-4E7E-988F-6378B1ED9AEA}"/>
                    </a:ext>
                  </a:extLst>
                </p:cNvPr>
                <p:cNvSpPr/>
                <p:nvPr/>
              </p:nvSpPr>
              <p:spPr>
                <a:xfrm>
                  <a:off x="1781751" y="3261815"/>
                  <a:ext cx="709684" cy="70968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95C71C3D-F1F9-473F-9E5A-A7B60E43A6AC}"/>
                    </a:ext>
                  </a:extLst>
                </p:cNvPr>
                <p:cNvGrpSpPr/>
                <p:nvPr/>
              </p:nvGrpSpPr>
              <p:grpSpPr>
                <a:xfrm>
                  <a:off x="1686892" y="3549027"/>
                  <a:ext cx="182880" cy="182880"/>
                  <a:chOff x="5613354" y="4200025"/>
                  <a:chExt cx="182880" cy="182880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88B0C869-F1DA-461A-B978-9A5442FA37CC}"/>
                      </a:ext>
                    </a:extLst>
                  </p:cNvPr>
                  <p:cNvCxnSpPr/>
                  <p:nvPr/>
                </p:nvCxnSpPr>
                <p:spPr>
                  <a:xfrm>
                    <a:off x="5613354" y="4200025"/>
                    <a:ext cx="182880" cy="18288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5D9E59F-B650-49E4-8EC7-050F6DF334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613354" y="4200025"/>
                    <a:ext cx="182880" cy="18288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B5AC3F16-88B4-40B0-9421-5B066FF9FD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3891" y="3566087"/>
                  <a:ext cx="195089" cy="195089"/>
                </a:xfrm>
                <a:prstGeom prst="rect">
                  <a:avLst/>
                </a:prstGeom>
              </p:spPr>
            </p:pic>
          </p:grpSp>
          <p:sp>
            <p:nvSpPr>
              <p:cNvPr id="13" name="Rectangle 12"/>
              <p:cNvSpPr/>
              <p:nvPr/>
            </p:nvSpPr>
            <p:spPr>
              <a:xfrm rot="18172641">
                <a:off x="1986227" y="3061673"/>
                <a:ext cx="323014" cy="148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 rot="747991">
                <a:off x="1986809" y="3165641"/>
                <a:ext cx="157241" cy="194390"/>
                <a:chOff x="1887046" y="3063880"/>
                <a:chExt cx="344360" cy="412604"/>
              </a:xfrm>
            </p:grpSpPr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09EEEDAA-19B5-4A9C-ACD9-23F161DB46A6}"/>
                    </a:ext>
                  </a:extLst>
                </p:cNvPr>
                <p:cNvSpPr/>
                <p:nvPr/>
              </p:nvSpPr>
              <p:spPr>
                <a:xfrm rot="7388723">
                  <a:off x="1785327" y="3165599"/>
                  <a:ext cx="317110" cy="113672"/>
                </a:xfrm>
                <a:prstGeom prst="arc">
                  <a:avLst>
                    <a:gd name="adj1" fmla="val 16200000"/>
                    <a:gd name="adj2" fmla="val 5102596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09EEEDAA-19B5-4A9C-ACD9-23F161DB46A6}"/>
                    </a:ext>
                  </a:extLst>
                </p:cNvPr>
                <p:cNvSpPr/>
                <p:nvPr/>
              </p:nvSpPr>
              <p:spPr>
                <a:xfrm rot="6887449">
                  <a:off x="1895098" y="3228977"/>
                  <a:ext cx="317110" cy="122530"/>
                </a:xfrm>
                <a:prstGeom prst="arc">
                  <a:avLst>
                    <a:gd name="adj1" fmla="val 16200000"/>
                    <a:gd name="adj2" fmla="val 5168017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09EEEDAA-19B5-4A9C-ACD9-23F161DB46A6}"/>
                    </a:ext>
                  </a:extLst>
                </p:cNvPr>
                <p:cNvSpPr/>
                <p:nvPr/>
              </p:nvSpPr>
              <p:spPr>
                <a:xfrm rot="5774514">
                  <a:off x="2011586" y="3256664"/>
                  <a:ext cx="317110" cy="122530"/>
                </a:xfrm>
                <a:prstGeom prst="arc">
                  <a:avLst>
                    <a:gd name="adj1" fmla="val 16200000"/>
                    <a:gd name="adj2" fmla="val 5168017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 rot="17731611">
                <a:off x="2444148" y="3146459"/>
                <a:ext cx="122459" cy="194390"/>
                <a:chOff x="1887046" y="3063880"/>
                <a:chExt cx="344360" cy="412604"/>
              </a:xfrm>
            </p:grpSpPr>
            <p:sp>
              <p:nvSpPr>
                <p:cNvPr id="21" name="Arc 20">
                  <a:extLst>
                    <a:ext uri="{FF2B5EF4-FFF2-40B4-BE49-F238E27FC236}">
                      <a16:creationId xmlns:a16="http://schemas.microsoft.com/office/drawing/2014/main" id="{09EEEDAA-19B5-4A9C-ACD9-23F161DB46A6}"/>
                    </a:ext>
                  </a:extLst>
                </p:cNvPr>
                <p:cNvSpPr/>
                <p:nvPr/>
              </p:nvSpPr>
              <p:spPr>
                <a:xfrm rot="7388723">
                  <a:off x="1785327" y="3165599"/>
                  <a:ext cx="317110" cy="113672"/>
                </a:xfrm>
                <a:prstGeom prst="arc">
                  <a:avLst>
                    <a:gd name="adj1" fmla="val 16200000"/>
                    <a:gd name="adj2" fmla="val 5102596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09EEEDAA-19B5-4A9C-ACD9-23F161DB46A6}"/>
                    </a:ext>
                  </a:extLst>
                </p:cNvPr>
                <p:cNvSpPr/>
                <p:nvPr/>
              </p:nvSpPr>
              <p:spPr>
                <a:xfrm rot="6887449">
                  <a:off x="1895098" y="3228977"/>
                  <a:ext cx="317110" cy="122530"/>
                </a:xfrm>
                <a:prstGeom prst="arc">
                  <a:avLst>
                    <a:gd name="adj1" fmla="val 16200000"/>
                    <a:gd name="adj2" fmla="val 5168017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09EEEDAA-19B5-4A9C-ACD9-23F161DB46A6}"/>
                    </a:ext>
                  </a:extLst>
                </p:cNvPr>
                <p:cNvSpPr/>
                <p:nvPr/>
              </p:nvSpPr>
              <p:spPr>
                <a:xfrm rot="5774514">
                  <a:off x="2011586" y="3256664"/>
                  <a:ext cx="317110" cy="122530"/>
                </a:xfrm>
                <a:prstGeom prst="arc">
                  <a:avLst>
                    <a:gd name="adj1" fmla="val 16200000"/>
                    <a:gd name="adj2" fmla="val 5168017"/>
                  </a:avLst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 rot="13332300">
                <a:off x="2214045" y="3087701"/>
                <a:ext cx="342320" cy="1027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7F9391E-C8EE-4540-AEA6-C873CE3FAA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72730" y="2428875"/>
                <a:ext cx="0" cy="198534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Arc 17"/>
              <p:cNvSpPr/>
              <p:nvPr/>
            </p:nvSpPr>
            <p:spPr>
              <a:xfrm rot="3177351">
                <a:off x="2220378" y="2729612"/>
                <a:ext cx="494049" cy="670838"/>
              </a:xfrm>
              <a:prstGeom prst="arc">
                <a:avLst>
                  <a:gd name="adj1" fmla="val 16200000"/>
                  <a:gd name="adj2" fmla="val 19162198"/>
                </a:avLst>
              </a:prstGeom>
              <a:ln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rot="14153773">
                <a:off x="1774965" y="2572275"/>
                <a:ext cx="494049" cy="670838"/>
              </a:xfrm>
              <a:prstGeom prst="arc">
                <a:avLst>
                  <a:gd name="adj1" fmla="val 15691964"/>
                  <a:gd name="adj2" fmla="val 19162198"/>
                </a:avLst>
              </a:prstGeom>
              <a:ln>
                <a:solidFill>
                  <a:schemeClr val="tx1"/>
                </a:solidFill>
                <a:headEnd type="triangl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7F9391E-C8EE-4540-AEA6-C873CE3FAA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72730" y="3338931"/>
                <a:ext cx="3068" cy="163722"/>
              </a:xfrm>
              <a:prstGeom prst="line">
                <a:avLst/>
              </a:prstGeom>
              <a:ln>
                <a:headEnd type="oval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50404" y="2044741"/>
              <a:ext cx="243577" cy="331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0849" y="2667257"/>
              <a:ext cx="282913" cy="29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907364" y="3169356"/>
            <a:ext cx="302222" cy="418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5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07364" y="3169356"/>
                          <a:ext cx="302222" cy="4184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1720612" y="3198520"/>
            <a:ext cx="313346" cy="402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6" name="Equation" r:id="rId8" imgW="177480" imgH="228600" progId="Equation.DSMT4">
                    <p:embed/>
                  </p:oleObj>
                </mc:Choice>
                <mc:Fallback>
                  <p:oleObj name="Equation" r:id="rId8" imgW="177480" imgH="2286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720612" y="3198520"/>
                          <a:ext cx="313346" cy="4028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6086549"/>
                </p:ext>
              </p:extLst>
            </p:nvPr>
          </p:nvGraphicFramePr>
          <p:xfrm>
            <a:off x="2066344" y="2657649"/>
            <a:ext cx="236537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7" name="Equation" r:id="rId10" imgW="152280" imgH="228600" progId="Equation.DSMT4">
                    <p:embed/>
                  </p:oleObj>
                </mc:Choice>
                <mc:Fallback>
                  <p:oleObj name="Equation" r:id="rId10" imgW="152280" imgH="22860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066344" y="2657649"/>
                          <a:ext cx="236537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772462"/>
              </p:ext>
            </p:extLst>
          </p:nvPr>
        </p:nvGraphicFramePr>
        <p:xfrm>
          <a:off x="4774557" y="1543636"/>
          <a:ext cx="1445220" cy="629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Equation" r:id="rId12" imgW="901440" imgH="393480" progId="Equation.DSMT4">
                  <p:embed/>
                </p:oleObj>
              </mc:Choice>
              <mc:Fallback>
                <p:oleObj name="Equation" r:id="rId12" imgW="901440" imgH="39348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74557" y="1543636"/>
                        <a:ext cx="1445220" cy="629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85749"/>
              </p:ext>
            </p:extLst>
          </p:nvPr>
        </p:nvGraphicFramePr>
        <p:xfrm>
          <a:off x="2991766" y="2305255"/>
          <a:ext cx="3399282" cy="744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Equation" r:id="rId14" imgW="1968480" imgH="431640" progId="Equation.DSMT4">
                  <p:embed/>
                </p:oleObj>
              </mc:Choice>
              <mc:Fallback>
                <p:oleObj name="Equation" r:id="rId14" imgW="1968480" imgH="43164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91766" y="2305255"/>
                        <a:ext cx="3399282" cy="744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22077"/>
              </p:ext>
            </p:extLst>
          </p:nvPr>
        </p:nvGraphicFramePr>
        <p:xfrm>
          <a:off x="6942528" y="2303347"/>
          <a:ext cx="3399282" cy="71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16" imgW="2057400" imgH="431640" progId="Equation.DSMT4">
                  <p:embed/>
                </p:oleObj>
              </mc:Choice>
              <mc:Fallback>
                <p:oleObj name="Equation" r:id="rId16" imgW="2057400" imgH="4316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42528" y="2303347"/>
                        <a:ext cx="3399282" cy="712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54074"/>
              </p:ext>
            </p:extLst>
          </p:nvPr>
        </p:nvGraphicFramePr>
        <p:xfrm>
          <a:off x="4121293" y="3145091"/>
          <a:ext cx="1140227" cy="73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18" imgW="609480" imgH="393480" progId="Equation.DSMT4">
                  <p:embed/>
                </p:oleObj>
              </mc:Choice>
              <mc:Fallback>
                <p:oleObj name="Equation" r:id="rId18" imgW="609480" imgH="39348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21293" y="3145091"/>
                        <a:ext cx="1140227" cy="735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978186"/>
              </p:ext>
            </p:extLst>
          </p:nvPr>
        </p:nvGraphicFramePr>
        <p:xfrm>
          <a:off x="7959758" y="3158183"/>
          <a:ext cx="1166126" cy="722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20" imgW="634680" imgH="393480" progId="Equation.DSMT4">
                  <p:embed/>
                </p:oleObj>
              </mc:Choice>
              <mc:Fallback>
                <p:oleObj name="Equation" r:id="rId20" imgW="634680" imgH="39348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959758" y="3158183"/>
                        <a:ext cx="1166126" cy="722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667807"/>
              </p:ext>
            </p:extLst>
          </p:nvPr>
        </p:nvGraphicFramePr>
        <p:xfrm>
          <a:off x="1530656" y="4158519"/>
          <a:ext cx="26447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22" imgW="1600200" imgH="482400" progId="Equation.DSMT4">
                  <p:embed/>
                </p:oleObj>
              </mc:Choice>
              <mc:Fallback>
                <p:oleObj name="Equation" r:id="rId22" imgW="1600200" imgH="48240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30656" y="4158519"/>
                        <a:ext cx="26447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071556" y="1780414"/>
            <a:ext cx="537501" cy="670838"/>
            <a:chOff x="1267614" y="1333517"/>
            <a:chExt cx="537501" cy="670838"/>
          </a:xfrm>
        </p:grpSpPr>
        <p:grpSp>
          <p:nvGrpSpPr>
            <p:cNvPr id="42" name="Group 41"/>
            <p:cNvGrpSpPr/>
            <p:nvPr/>
          </p:nvGrpSpPr>
          <p:grpSpPr>
            <a:xfrm>
              <a:off x="1319238" y="1553229"/>
              <a:ext cx="278426" cy="263047"/>
              <a:chOff x="517574" y="2818355"/>
              <a:chExt cx="278426" cy="263047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17574" y="2818355"/>
                <a:ext cx="278426" cy="2630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25009" y="2918565"/>
                <a:ext cx="74014" cy="7515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/>
            </p:nvPr>
          </p:nvGraphicFramePr>
          <p:xfrm>
            <a:off x="1436068" y="1383217"/>
            <a:ext cx="1397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4" name="Equation" r:id="rId24" imgW="139680" imgH="177480" progId="Equation.DSMT4">
                    <p:embed/>
                  </p:oleObj>
                </mc:Choice>
                <mc:Fallback>
                  <p:oleObj name="Equation" r:id="rId24" imgW="139680" imgH="177480" progId="Equation.DSMT4">
                    <p:embed/>
                    <p:pic>
                      <p:nvPicPr>
                        <p:cNvPr id="43" name="Object 42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436068" y="1383217"/>
                          <a:ext cx="1397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Arc 43"/>
            <p:cNvSpPr/>
            <p:nvPr/>
          </p:nvSpPr>
          <p:spPr>
            <a:xfrm rot="19924348">
              <a:off x="1267614" y="1333517"/>
              <a:ext cx="494049" cy="670838"/>
            </a:xfrm>
            <a:prstGeom prst="arc">
              <a:avLst>
                <a:gd name="adj1" fmla="val 15691964"/>
                <a:gd name="adj2" fmla="val 19162198"/>
              </a:avLst>
            </a:prstGeom>
            <a:ln>
              <a:solidFill>
                <a:schemeClr val="tx1"/>
              </a:solidFill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5" name="Object 44"/>
            <p:cNvGraphicFramePr>
              <a:graphicFrameLocks noChangeAspect="1"/>
            </p:cNvGraphicFramePr>
            <p:nvPr>
              <p:extLst/>
            </p:nvPr>
          </p:nvGraphicFramePr>
          <p:xfrm>
            <a:off x="1589215" y="1554729"/>
            <a:ext cx="2159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5" name="Equation" r:id="rId26" imgW="215640" imgH="228600" progId="Equation.DSMT4">
                    <p:embed/>
                  </p:oleObj>
                </mc:Choice>
                <mc:Fallback>
                  <p:oleObj name="Equation" r:id="rId26" imgW="21564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589215" y="1554729"/>
                          <a:ext cx="2159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563157"/>
              </p:ext>
            </p:extLst>
          </p:nvPr>
        </p:nvGraphicFramePr>
        <p:xfrm>
          <a:off x="6032153" y="4347074"/>
          <a:ext cx="2763919" cy="422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" name="Equation" r:id="rId28" imgW="1574640" imgH="241200" progId="Equation.DSMT4">
                  <p:embed/>
                </p:oleObj>
              </mc:Choice>
              <mc:Fallback>
                <p:oleObj name="Equation" r:id="rId28" imgW="1574640" imgH="2412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032153" y="4347074"/>
                        <a:ext cx="2763919" cy="422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5208488" y="4338552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since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11640" y="5567158"/>
            <a:ext cx="1717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Phase constant:</a:t>
            </a:r>
            <a:endParaRPr lang="en-US" dirty="0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29367"/>
              </p:ext>
            </p:extLst>
          </p:nvPr>
        </p:nvGraphicFramePr>
        <p:xfrm>
          <a:off x="2691332" y="5447314"/>
          <a:ext cx="3095166" cy="72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Equation" r:id="rId30" imgW="1854000" imgH="431640" progId="Equation.DSMT4">
                  <p:embed/>
                </p:oleObj>
              </mc:Choice>
              <mc:Fallback>
                <p:oleObj name="Equation" r:id="rId30" imgW="1854000" imgH="4316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691332" y="5447314"/>
                        <a:ext cx="3095166" cy="720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959078"/>
              </p:ext>
            </p:extLst>
          </p:nvPr>
        </p:nvGraphicFramePr>
        <p:xfrm>
          <a:off x="5911727" y="5425156"/>
          <a:ext cx="25654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Equation" r:id="rId32" imgW="1536480" imgH="444240" progId="Equation.DSMT4">
                  <p:embed/>
                </p:oleObj>
              </mc:Choice>
              <mc:Fallback>
                <p:oleObj name="Equation" r:id="rId32" imgW="1536480" imgH="4442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11727" y="5425156"/>
                        <a:ext cx="256540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87988"/>
              </p:ext>
            </p:extLst>
          </p:nvPr>
        </p:nvGraphicFramePr>
        <p:xfrm>
          <a:off x="4344208" y="6338085"/>
          <a:ext cx="653093" cy="33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344208" y="6338085"/>
                        <a:ext cx="653093" cy="337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Straight Arrow Connector 53"/>
          <p:cNvCxnSpPr/>
          <p:nvPr/>
        </p:nvCxnSpPr>
        <p:spPr>
          <a:xfrm flipV="1">
            <a:off x="4909619" y="5936490"/>
            <a:ext cx="0" cy="3464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47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999" y="368860"/>
            <a:ext cx="293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Set of complex equations for: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8138"/>
              </p:ext>
            </p:extLst>
          </p:nvPr>
        </p:nvGraphicFramePr>
        <p:xfrm>
          <a:off x="3708400" y="346075"/>
          <a:ext cx="24352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8400" y="346075"/>
                        <a:ext cx="2435225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83999" y="912383"/>
            <a:ext cx="722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Given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26089"/>
              </p:ext>
            </p:extLst>
          </p:nvPr>
        </p:nvGraphicFramePr>
        <p:xfrm>
          <a:off x="1606169" y="865430"/>
          <a:ext cx="2806305" cy="46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5" imgW="1536480" imgH="253800" progId="Equation.DSMT4">
                  <p:embed/>
                </p:oleObj>
              </mc:Choice>
              <mc:Fallback>
                <p:oleObj name="Equation" r:id="rId5" imgW="153648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6169" y="865430"/>
                        <a:ext cx="2806305" cy="463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424543" y="1725904"/>
            <a:ext cx="1975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control parameters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43302" y="1692254"/>
            <a:ext cx="1539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both junctions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09671" y="1429400"/>
            <a:ext cx="0" cy="1940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32933" y="1429400"/>
            <a:ext cx="0" cy="1940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98163" y="1444014"/>
            <a:ext cx="0" cy="1940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046365" y="1444014"/>
            <a:ext cx="0" cy="1940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606267" y="1407391"/>
            <a:ext cx="3706" cy="2673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8163" y="2512964"/>
            <a:ext cx="678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 in RSJ, can model phase evolution as a particle moving in a potential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83999" y="3210622"/>
            <a:ext cx="2497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2D washboard potential: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33866" y="3821089"/>
            <a:ext cx="1699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Symmetric case 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234420"/>
              </p:ext>
            </p:extLst>
          </p:nvPr>
        </p:nvGraphicFramePr>
        <p:xfrm>
          <a:off x="3167469" y="3815283"/>
          <a:ext cx="3827459" cy="409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7" imgW="2374560" imgH="253800" progId="Equation.DSMT4">
                  <p:embed/>
                </p:oleObj>
              </mc:Choice>
              <mc:Fallback>
                <p:oleObj name="Equation" r:id="rId7" imgW="2374560" imgH="2538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67469" y="3815283"/>
                        <a:ext cx="3827459" cy="409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627191"/>
              </p:ext>
            </p:extLst>
          </p:nvPr>
        </p:nvGraphicFramePr>
        <p:xfrm>
          <a:off x="730415" y="4608634"/>
          <a:ext cx="6264513" cy="82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5" name="Equation" r:id="rId9" imgW="3288960" imgH="431640" progId="Equation.DSMT4">
                  <p:embed/>
                </p:oleObj>
              </mc:Choice>
              <mc:Fallback>
                <p:oleObj name="Equation" r:id="rId9" imgW="3288960" imgH="4316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0415" y="4608634"/>
                        <a:ext cx="6264513" cy="82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298"/>
              </p:ext>
            </p:extLst>
          </p:nvPr>
        </p:nvGraphicFramePr>
        <p:xfrm>
          <a:off x="2151324" y="5619517"/>
          <a:ext cx="4203575" cy="84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" name="Equation" r:id="rId11" imgW="2412720" imgH="482400" progId="Equation.DSMT4">
                  <p:embed/>
                </p:oleObj>
              </mc:Choice>
              <mc:Fallback>
                <p:oleObj name="Equation" r:id="rId11" imgW="2412720" imgH="4824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51324" y="5619517"/>
                        <a:ext cx="4203575" cy="84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flipH="1" flipV="1">
            <a:off x="4029529" y="1411551"/>
            <a:ext cx="3706" cy="2673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89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321309"/>
              </p:ext>
            </p:extLst>
          </p:nvPr>
        </p:nvGraphicFramePr>
        <p:xfrm>
          <a:off x="520478" y="110547"/>
          <a:ext cx="6408498" cy="84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3" imgW="3288960" imgH="431640" progId="Equation.DSMT4">
                  <p:embed/>
                </p:oleObj>
              </mc:Choice>
              <mc:Fallback>
                <p:oleObj name="Equation" r:id="rId3" imgW="3288960" imgH="4316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478" y="110547"/>
                        <a:ext cx="6408498" cy="841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862393"/>
              </p:ext>
            </p:extLst>
          </p:nvPr>
        </p:nvGraphicFramePr>
        <p:xfrm>
          <a:off x="1282796" y="1078638"/>
          <a:ext cx="578027" cy="33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6" name="Equation" r:id="rId5" imgW="355320" imgH="203040" progId="Equation.DSMT4">
                  <p:embed/>
                </p:oleObj>
              </mc:Choice>
              <mc:Fallback>
                <p:oleObj name="Equation" r:id="rId5" imgW="35532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2796" y="1078638"/>
                        <a:ext cx="578027" cy="330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325734"/>
              </p:ext>
            </p:extLst>
          </p:nvPr>
        </p:nvGraphicFramePr>
        <p:xfrm>
          <a:off x="1485749" y="1463880"/>
          <a:ext cx="375074" cy="46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7" name="Equation" r:id="rId7" imgW="164880" imgH="203040" progId="Equation.DSMT4">
                  <p:embed/>
                </p:oleObj>
              </mc:Choice>
              <mc:Fallback>
                <p:oleObj name="Equation" r:id="rId7" imgW="16488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5749" y="1463880"/>
                        <a:ext cx="375074" cy="461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318890"/>
              </p:ext>
            </p:extLst>
          </p:nvPr>
        </p:nvGraphicFramePr>
        <p:xfrm>
          <a:off x="1490511" y="1893042"/>
          <a:ext cx="3635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"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0511" y="1893042"/>
                        <a:ext cx="36353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896121" y="940945"/>
            <a:ext cx="44283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2D washboard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tilt along diagonal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trough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parallel diagonal, shifted by 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170539"/>
              </p:ext>
            </p:extLst>
          </p:nvPr>
        </p:nvGraphicFramePr>
        <p:xfrm>
          <a:off x="6272381" y="1814524"/>
          <a:ext cx="439402" cy="46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Equation" r:id="rId11" imgW="215640" imgH="228600" progId="Equation.DSMT4">
                  <p:embed/>
                </p:oleObj>
              </mc:Choice>
              <mc:Fallback>
                <p:oleObj name="Equation" r:id="rId11" imgW="21564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72381" y="1814524"/>
                        <a:ext cx="439402" cy="465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20478" y="2524269"/>
            <a:ext cx="4817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</a:t>
            </a:r>
            <a:r>
              <a:rPr lang="en-US" dirty="0" smtClean="0">
                <a:sym typeface="Symbol" panose="05050102010706020507" pitchFamily="18" charset="2"/>
              </a:rPr>
              <a:t>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smtClean="0">
                <a:sym typeface="Symbol" panose="05050102010706020507" pitchFamily="18" charset="2"/>
              </a:rPr>
              <a:t> trough narrow  motion along diagonal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48212" y="2493638"/>
            <a:ext cx="5506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</a:t>
            </a:r>
            <a:r>
              <a:rPr lang="en-US" dirty="0" smtClean="0"/>
              <a:t> </a:t>
            </a:r>
            <a:r>
              <a:rPr lang="en-US" dirty="0" smtClean="0">
                <a:sym typeface="Symbol" panose="05050102010706020507" pitchFamily="18" charset="2"/>
              </a:rPr>
              <a:t>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en-US" dirty="0" smtClean="0">
                <a:sym typeface="Symbol" panose="05050102010706020507" pitchFamily="18" charset="2"/>
              </a:rPr>
              <a:t> through shallow  motion side to side allowed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102273" y="3106980"/>
            <a:ext cx="0" cy="15212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95618" y="4661460"/>
            <a:ext cx="21975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416404" y="3178472"/>
            <a:ext cx="1822436" cy="1411495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52751"/>
              </p:ext>
            </p:extLst>
          </p:nvPr>
        </p:nvGraphicFramePr>
        <p:xfrm>
          <a:off x="6582747" y="3249965"/>
          <a:ext cx="351050" cy="3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Equation" r:id="rId13" imgW="215640" imgH="228600" progId="Equation.DSMT4">
                  <p:embed/>
                </p:oleObj>
              </mc:Choice>
              <mc:Fallback>
                <p:oleObj name="Equation" r:id="rId13" imgW="2156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82747" y="3249965"/>
                        <a:ext cx="351050" cy="3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241237"/>
              </p:ext>
            </p:extLst>
          </p:nvPr>
        </p:nvGraphicFramePr>
        <p:xfrm>
          <a:off x="9499704" y="4432551"/>
          <a:ext cx="348643" cy="39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99704" y="4432551"/>
                        <a:ext cx="348643" cy="39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749623"/>
              </p:ext>
            </p:extLst>
          </p:nvPr>
        </p:nvGraphicFramePr>
        <p:xfrm>
          <a:off x="9850125" y="3186582"/>
          <a:ext cx="1581476" cy="34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Equation" r:id="rId17" imgW="1041120" imgH="228600" progId="Equation.DSMT4">
                  <p:embed/>
                </p:oleObj>
              </mc:Choice>
              <mc:Fallback>
                <p:oleObj name="Equation" r:id="rId17" imgW="104112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9850125" y="3186582"/>
                        <a:ext cx="1581476" cy="346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30"/>
          <p:cNvSpPr/>
          <p:nvPr/>
        </p:nvSpPr>
        <p:spPr>
          <a:xfrm>
            <a:off x="7108929" y="3106980"/>
            <a:ext cx="1748790" cy="1554480"/>
          </a:xfrm>
          <a:custGeom>
            <a:avLst/>
            <a:gdLst>
              <a:gd name="connsiteX0" fmla="*/ 0 w 1748790"/>
              <a:gd name="connsiteY0" fmla="*/ 1554480 h 1554480"/>
              <a:gd name="connsiteX1" fmla="*/ 491490 w 1748790"/>
              <a:gd name="connsiteY1" fmla="*/ 1417320 h 1554480"/>
              <a:gd name="connsiteX2" fmla="*/ 605790 w 1748790"/>
              <a:gd name="connsiteY2" fmla="*/ 1360170 h 1554480"/>
              <a:gd name="connsiteX3" fmla="*/ 674370 w 1748790"/>
              <a:gd name="connsiteY3" fmla="*/ 1257300 h 1554480"/>
              <a:gd name="connsiteX4" fmla="*/ 731520 w 1748790"/>
              <a:gd name="connsiteY4" fmla="*/ 822960 h 1554480"/>
              <a:gd name="connsiteX5" fmla="*/ 742950 w 1748790"/>
              <a:gd name="connsiteY5" fmla="*/ 720090 h 1554480"/>
              <a:gd name="connsiteX6" fmla="*/ 800100 w 1748790"/>
              <a:gd name="connsiteY6" fmla="*/ 651510 h 1554480"/>
              <a:gd name="connsiteX7" fmla="*/ 1005840 w 1748790"/>
              <a:gd name="connsiteY7" fmla="*/ 605790 h 1554480"/>
              <a:gd name="connsiteX8" fmla="*/ 1428750 w 1748790"/>
              <a:gd name="connsiteY8" fmla="*/ 582930 h 1554480"/>
              <a:gd name="connsiteX9" fmla="*/ 1520190 w 1748790"/>
              <a:gd name="connsiteY9" fmla="*/ 548640 h 1554480"/>
              <a:gd name="connsiteX10" fmla="*/ 1634490 w 1748790"/>
              <a:gd name="connsiteY10" fmla="*/ 491490 h 1554480"/>
              <a:gd name="connsiteX11" fmla="*/ 1748790 w 1748790"/>
              <a:gd name="connsiteY11" fmla="*/ 0 h 1554480"/>
              <a:gd name="connsiteX0" fmla="*/ 0 w 1748790"/>
              <a:gd name="connsiteY0" fmla="*/ 1554480 h 1554480"/>
              <a:gd name="connsiteX1" fmla="*/ 491490 w 1748790"/>
              <a:gd name="connsiteY1" fmla="*/ 1417320 h 1554480"/>
              <a:gd name="connsiteX2" fmla="*/ 605790 w 1748790"/>
              <a:gd name="connsiteY2" fmla="*/ 1360170 h 1554480"/>
              <a:gd name="connsiteX3" fmla="*/ 674370 w 1748790"/>
              <a:gd name="connsiteY3" fmla="*/ 1257300 h 1554480"/>
              <a:gd name="connsiteX4" fmla="*/ 731520 w 1748790"/>
              <a:gd name="connsiteY4" fmla="*/ 822960 h 1554480"/>
              <a:gd name="connsiteX5" fmla="*/ 742950 w 1748790"/>
              <a:gd name="connsiteY5" fmla="*/ 720090 h 1554480"/>
              <a:gd name="connsiteX6" fmla="*/ 800100 w 1748790"/>
              <a:gd name="connsiteY6" fmla="*/ 651510 h 1554480"/>
              <a:gd name="connsiteX7" fmla="*/ 1005840 w 1748790"/>
              <a:gd name="connsiteY7" fmla="*/ 605790 h 1554480"/>
              <a:gd name="connsiteX8" fmla="*/ 1428750 w 1748790"/>
              <a:gd name="connsiteY8" fmla="*/ 582930 h 1554480"/>
              <a:gd name="connsiteX9" fmla="*/ 1520190 w 1748790"/>
              <a:gd name="connsiteY9" fmla="*/ 562928 h 1554480"/>
              <a:gd name="connsiteX10" fmla="*/ 1634490 w 1748790"/>
              <a:gd name="connsiteY10" fmla="*/ 491490 h 1554480"/>
              <a:gd name="connsiteX11" fmla="*/ 1748790 w 1748790"/>
              <a:gd name="connsiteY11" fmla="*/ 0 h 1554480"/>
              <a:gd name="connsiteX0" fmla="*/ 0 w 1748790"/>
              <a:gd name="connsiteY0" fmla="*/ 1554480 h 1554480"/>
              <a:gd name="connsiteX1" fmla="*/ 491490 w 1748790"/>
              <a:gd name="connsiteY1" fmla="*/ 1417320 h 1554480"/>
              <a:gd name="connsiteX2" fmla="*/ 605790 w 1748790"/>
              <a:gd name="connsiteY2" fmla="*/ 1360170 h 1554480"/>
              <a:gd name="connsiteX3" fmla="*/ 674370 w 1748790"/>
              <a:gd name="connsiteY3" fmla="*/ 1257300 h 1554480"/>
              <a:gd name="connsiteX4" fmla="*/ 731520 w 1748790"/>
              <a:gd name="connsiteY4" fmla="*/ 822960 h 1554480"/>
              <a:gd name="connsiteX5" fmla="*/ 742950 w 1748790"/>
              <a:gd name="connsiteY5" fmla="*/ 720090 h 1554480"/>
              <a:gd name="connsiteX6" fmla="*/ 800100 w 1748790"/>
              <a:gd name="connsiteY6" fmla="*/ 651510 h 1554480"/>
              <a:gd name="connsiteX7" fmla="*/ 1005840 w 1748790"/>
              <a:gd name="connsiteY7" fmla="*/ 605790 h 1554480"/>
              <a:gd name="connsiteX8" fmla="*/ 1428750 w 1748790"/>
              <a:gd name="connsiteY8" fmla="*/ 582930 h 1554480"/>
              <a:gd name="connsiteX9" fmla="*/ 1520190 w 1748790"/>
              <a:gd name="connsiteY9" fmla="*/ 562928 h 1554480"/>
              <a:gd name="connsiteX10" fmla="*/ 1634490 w 1748790"/>
              <a:gd name="connsiteY10" fmla="*/ 491490 h 1554480"/>
              <a:gd name="connsiteX11" fmla="*/ 1748790 w 1748790"/>
              <a:gd name="connsiteY11" fmla="*/ 0 h 1554480"/>
              <a:gd name="connsiteX0" fmla="*/ 0 w 1748790"/>
              <a:gd name="connsiteY0" fmla="*/ 1554480 h 1554480"/>
              <a:gd name="connsiteX1" fmla="*/ 491490 w 1748790"/>
              <a:gd name="connsiteY1" fmla="*/ 1417320 h 1554480"/>
              <a:gd name="connsiteX2" fmla="*/ 605790 w 1748790"/>
              <a:gd name="connsiteY2" fmla="*/ 1360170 h 1554480"/>
              <a:gd name="connsiteX3" fmla="*/ 674370 w 1748790"/>
              <a:gd name="connsiteY3" fmla="*/ 1257300 h 1554480"/>
              <a:gd name="connsiteX4" fmla="*/ 731520 w 1748790"/>
              <a:gd name="connsiteY4" fmla="*/ 822960 h 1554480"/>
              <a:gd name="connsiteX5" fmla="*/ 742950 w 1748790"/>
              <a:gd name="connsiteY5" fmla="*/ 720090 h 1554480"/>
              <a:gd name="connsiteX6" fmla="*/ 800100 w 1748790"/>
              <a:gd name="connsiteY6" fmla="*/ 651510 h 1554480"/>
              <a:gd name="connsiteX7" fmla="*/ 1005840 w 1748790"/>
              <a:gd name="connsiteY7" fmla="*/ 605790 h 1554480"/>
              <a:gd name="connsiteX8" fmla="*/ 1428750 w 1748790"/>
              <a:gd name="connsiteY8" fmla="*/ 582930 h 1554480"/>
              <a:gd name="connsiteX9" fmla="*/ 1520190 w 1748790"/>
              <a:gd name="connsiteY9" fmla="*/ 562928 h 1554480"/>
              <a:gd name="connsiteX10" fmla="*/ 1634490 w 1748790"/>
              <a:gd name="connsiteY10" fmla="*/ 491490 h 1554480"/>
              <a:gd name="connsiteX11" fmla="*/ 1748790 w 1748790"/>
              <a:gd name="connsiteY11" fmla="*/ 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8790" h="1554480">
                <a:moveTo>
                  <a:pt x="0" y="1554480"/>
                </a:moveTo>
                <a:cubicBezTo>
                  <a:pt x="195262" y="1502092"/>
                  <a:pt x="390525" y="1449705"/>
                  <a:pt x="491490" y="1417320"/>
                </a:cubicBezTo>
                <a:cubicBezTo>
                  <a:pt x="592455" y="1384935"/>
                  <a:pt x="575310" y="1386840"/>
                  <a:pt x="605790" y="1360170"/>
                </a:cubicBezTo>
                <a:cubicBezTo>
                  <a:pt x="636270" y="1333500"/>
                  <a:pt x="653415" y="1346835"/>
                  <a:pt x="674370" y="1257300"/>
                </a:cubicBezTo>
                <a:cubicBezTo>
                  <a:pt x="695325" y="1167765"/>
                  <a:pt x="720090" y="912495"/>
                  <a:pt x="731520" y="822960"/>
                </a:cubicBezTo>
                <a:cubicBezTo>
                  <a:pt x="742950" y="733425"/>
                  <a:pt x="731520" y="748665"/>
                  <a:pt x="742950" y="720090"/>
                </a:cubicBezTo>
                <a:cubicBezTo>
                  <a:pt x="754380" y="691515"/>
                  <a:pt x="756285" y="670560"/>
                  <a:pt x="800100" y="651510"/>
                </a:cubicBezTo>
                <a:cubicBezTo>
                  <a:pt x="843915" y="632460"/>
                  <a:pt x="901065" y="617220"/>
                  <a:pt x="1005840" y="605790"/>
                </a:cubicBezTo>
                <a:cubicBezTo>
                  <a:pt x="1110615" y="594360"/>
                  <a:pt x="1343025" y="590074"/>
                  <a:pt x="1428750" y="582930"/>
                </a:cubicBezTo>
                <a:cubicBezTo>
                  <a:pt x="1514475" y="575786"/>
                  <a:pt x="1457325" y="568643"/>
                  <a:pt x="1520190" y="562928"/>
                </a:cubicBezTo>
                <a:cubicBezTo>
                  <a:pt x="1583055" y="557213"/>
                  <a:pt x="1596390" y="585311"/>
                  <a:pt x="1634490" y="491490"/>
                </a:cubicBezTo>
                <a:cubicBezTo>
                  <a:pt x="1672590" y="397669"/>
                  <a:pt x="1710690" y="200025"/>
                  <a:pt x="174879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528880"/>
              </p:ext>
            </p:extLst>
          </p:nvPr>
        </p:nvGraphicFramePr>
        <p:xfrm>
          <a:off x="3503059" y="5255995"/>
          <a:ext cx="858642" cy="1585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19" imgW="495000" imgH="914400" progId="Equation.DSMT4">
                  <p:embed/>
                </p:oleObj>
              </mc:Choice>
              <mc:Fallback>
                <p:oleObj name="Equation" r:id="rId19" imgW="495000" imgH="9144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03059" y="5255995"/>
                        <a:ext cx="858642" cy="1585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720442" y="5272283"/>
            <a:ext cx="93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wells in </a:t>
            </a:r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539304"/>
              </p:ext>
            </p:extLst>
          </p:nvPr>
        </p:nvGraphicFramePr>
        <p:xfrm>
          <a:off x="5627076" y="5295540"/>
          <a:ext cx="6746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21" imgW="444240" imgH="228600" progId="Equation.DSMT4">
                  <p:embed/>
                </p:oleObj>
              </mc:Choice>
              <mc:Fallback>
                <p:oleObj name="Equation" r:id="rId21" imgW="44424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7076" y="5295540"/>
                        <a:ext cx="674687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6301763" y="5295540"/>
            <a:ext cx="255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different depth – reduce 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48711"/>
              </p:ext>
            </p:extLst>
          </p:nvPr>
        </p:nvGraphicFramePr>
        <p:xfrm>
          <a:off x="8736155" y="5308066"/>
          <a:ext cx="393439" cy="37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23" imgW="241200" imgH="228600" progId="Equation.DSMT4">
                  <p:embed/>
                </p:oleObj>
              </mc:Choice>
              <mc:Fallback>
                <p:oleObj name="Equation" r:id="rId23" imgW="24120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736155" y="5308066"/>
                        <a:ext cx="393439" cy="372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720442" y="5680798"/>
            <a:ext cx="320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current puts flux in loop – shifts </a:t>
            </a:r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795196"/>
              </p:ext>
            </p:extLst>
          </p:nvPr>
        </p:nvGraphicFramePr>
        <p:xfrm>
          <a:off x="7854823" y="5670886"/>
          <a:ext cx="249237" cy="378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25" imgW="152280" imgH="228600" progId="Equation.DSMT4">
                  <p:embed/>
                </p:oleObj>
              </mc:Choice>
              <mc:Fallback>
                <p:oleObj name="Equation" r:id="rId25" imgW="152280" imgH="2286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854823" y="5670886"/>
                        <a:ext cx="249237" cy="378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8043209" y="5701561"/>
            <a:ext cx="43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vs.</a:t>
            </a:r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4182"/>
              </p:ext>
            </p:extLst>
          </p:nvPr>
        </p:nvGraphicFramePr>
        <p:xfrm>
          <a:off x="8398620" y="5735213"/>
          <a:ext cx="268287" cy="252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27" imgW="164880" imgH="152280" progId="Equation.DSMT4">
                  <p:embed/>
                </p:oleObj>
              </mc:Choice>
              <mc:Fallback>
                <p:oleObj name="Equation" r:id="rId27" imgW="164880" imgH="15228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398620" y="5735213"/>
                        <a:ext cx="268287" cy="252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4720442" y="6103189"/>
            <a:ext cx="394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ym typeface="Symbol" panose="05050102010706020507" pitchFamily="18" charset="2"/>
              </a:rPr>
              <a:t>damping different in different directions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720442" y="6485703"/>
            <a:ext cx="3734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inertia different in different directions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447482" y="3205959"/>
            <a:ext cx="2914586" cy="1636635"/>
            <a:chOff x="621523" y="7436894"/>
            <a:chExt cx="2914586" cy="1636635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1178628" y="7625893"/>
              <a:ext cx="0" cy="11924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171973" y="8851538"/>
              <a:ext cx="18586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178628" y="7723566"/>
              <a:ext cx="1455843" cy="112797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7" name="Object 46"/>
            <p:cNvGraphicFramePr>
              <a:graphicFrameLocks noChangeAspect="1"/>
            </p:cNvGraphicFramePr>
            <p:nvPr>
              <p:extLst/>
            </p:nvPr>
          </p:nvGraphicFramePr>
          <p:xfrm>
            <a:off x="621523" y="7436894"/>
            <a:ext cx="342225" cy="362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8" name="Equation" r:id="rId29" imgW="215640" imgH="228600" progId="Equation.DSMT4">
                    <p:embed/>
                  </p:oleObj>
                </mc:Choice>
                <mc:Fallback>
                  <p:oleObj name="Equation" r:id="rId29" imgW="215640" imgH="2286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1523" y="7436894"/>
                          <a:ext cx="342225" cy="3623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6410720"/>
                </p:ext>
              </p:extLst>
            </p:nvPr>
          </p:nvGraphicFramePr>
          <p:xfrm>
            <a:off x="3213405" y="8711261"/>
            <a:ext cx="322704" cy="362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" name="Equation" r:id="rId30" imgW="203040" imgH="228600" progId="Equation.DSMT4">
                    <p:embed/>
                  </p:oleObj>
                </mc:Choice>
                <mc:Fallback>
                  <p:oleObj name="Equation" r:id="rId30" imgW="203040" imgH="2286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13405" y="8711261"/>
                          <a:ext cx="322704" cy="3622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30846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8725"/>
          <a:stretch/>
        </p:blipFill>
        <p:spPr>
          <a:xfrm>
            <a:off x="2540116" y="299370"/>
            <a:ext cx="6711340" cy="560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07" t="46507" r="6518" b="7954"/>
          <a:stretch/>
        </p:blipFill>
        <p:spPr>
          <a:xfrm>
            <a:off x="6153890" y="1568870"/>
            <a:ext cx="5719385" cy="3300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93" r="7728" b="54152"/>
          <a:stretch/>
        </p:blipFill>
        <p:spPr>
          <a:xfrm>
            <a:off x="125324" y="1686913"/>
            <a:ext cx="5516910" cy="326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794"/>
          <a:stretch/>
        </p:blipFill>
        <p:spPr>
          <a:xfrm>
            <a:off x="3374333" y="5607081"/>
            <a:ext cx="6409438" cy="57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00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29" y="932009"/>
            <a:ext cx="8457039" cy="52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03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799" y="867395"/>
            <a:ext cx="8820116" cy="5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03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4" y="1372893"/>
            <a:ext cx="5130127" cy="3482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21" y="1372893"/>
            <a:ext cx="6299971" cy="39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F66D03-D294-4524-8754-377BA09710E1}"/>
              </a:ext>
            </a:extLst>
          </p:cNvPr>
          <p:cNvSpPr txBox="1"/>
          <p:nvPr/>
        </p:nvSpPr>
        <p:spPr>
          <a:xfrm>
            <a:off x="307151" y="167746"/>
            <a:ext cx="7732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ea typeface="Cambria Math" panose="02040503050406030204" pitchFamily="18" charset="0"/>
              </a:rPr>
              <a:t>rf</a:t>
            </a:r>
            <a:r>
              <a:rPr lang="en-US" sz="1600" dirty="0" smtClean="0">
                <a:ea typeface="Cambria Math" panose="02040503050406030204" pitchFamily="18" charset="0"/>
              </a:rPr>
              <a:t> SQUID (Superconducting Quantum interference Device) --- not a SQUID (no interference)  </a:t>
            </a:r>
            <a:endParaRPr lang="en-US" sz="1600" dirty="0"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8782" y="2098003"/>
            <a:ext cx="189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coherence: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6434" y="650810"/>
            <a:ext cx="1892440" cy="1881046"/>
            <a:chOff x="630702" y="563102"/>
            <a:chExt cx="1892440" cy="1881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30702" y="2074816"/>
                  <a:ext cx="5321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02" y="2074816"/>
                  <a:ext cx="5321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190102" y="970186"/>
                  <a:ext cx="33304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102" y="970186"/>
                  <a:ext cx="33304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302232" y="1114086"/>
                  <a:ext cx="418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2232" y="1114086"/>
                  <a:ext cx="4187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60844" y="793935"/>
                  <a:ext cx="3657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844" y="793935"/>
                  <a:ext cx="3657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>
            <a:xfrm>
              <a:off x="963955" y="793934"/>
              <a:ext cx="1052931" cy="101172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2305" y="563102"/>
              <a:ext cx="317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X</a:t>
              </a:r>
            </a:p>
          </p:txBody>
        </p:sp>
        <p:sp>
          <p:nvSpPr>
            <p:cNvPr id="13" name="Arc 12"/>
            <p:cNvSpPr/>
            <p:nvPr/>
          </p:nvSpPr>
          <p:spPr>
            <a:xfrm rot="3609689">
              <a:off x="1404496" y="840919"/>
              <a:ext cx="858981" cy="627863"/>
            </a:xfrm>
            <a:prstGeom prst="arc">
              <a:avLst>
                <a:gd name="adj1" fmla="val 16725230"/>
                <a:gd name="adj2" fmla="val 21164753"/>
              </a:avLst>
            </a:prstGeom>
            <a:ln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723382" y="1432421"/>
              <a:ext cx="666286" cy="6423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686200"/>
              </p:ext>
            </p:extLst>
          </p:nvPr>
        </p:nvGraphicFramePr>
        <p:xfrm>
          <a:off x="3955454" y="1969931"/>
          <a:ext cx="11938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1" name="Equation" r:id="rId9" imgW="825480" imgH="431640" progId="Equation.DSMT4">
                  <p:embed/>
                </p:oleObj>
              </mc:Choice>
              <mc:Fallback>
                <p:oleObj name="Equation" r:id="rId9" imgW="82548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454" y="1969931"/>
                        <a:ext cx="1193800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72C9A34-A816-4E04-8B98-6B63A0D64D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678291"/>
              </p:ext>
            </p:extLst>
          </p:nvPr>
        </p:nvGraphicFramePr>
        <p:xfrm>
          <a:off x="867238" y="2809668"/>
          <a:ext cx="2702362" cy="342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2" name="Equation" r:id="rId11" imgW="1803240" imgH="228600" progId="Equation.DSMT4">
                  <p:embed/>
                </p:oleObj>
              </mc:Choice>
              <mc:Fallback>
                <p:oleObj name="Equation" r:id="rId11" imgW="180324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72C9A34-A816-4E04-8B98-6B63A0D64D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7238" y="2809668"/>
                        <a:ext cx="2702362" cy="342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BFF9D39-2290-4E36-8617-0C540121A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714724"/>
              </p:ext>
            </p:extLst>
          </p:nvPr>
        </p:nvGraphicFramePr>
        <p:xfrm>
          <a:off x="906651" y="3210002"/>
          <a:ext cx="21939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3" name="Equation" r:id="rId13" imgW="1536480" imgH="482400" progId="Equation.DSMT4">
                  <p:embed/>
                </p:oleObj>
              </mc:Choice>
              <mc:Fallback>
                <p:oleObj name="Equation" r:id="rId13" imgW="1536480" imgH="482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BFF9D39-2290-4E36-8617-0C540121A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6651" y="3210002"/>
                        <a:ext cx="2193925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53D40C2-5A30-416D-A87D-8EECADBAD2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56040"/>
              </p:ext>
            </p:extLst>
          </p:nvPr>
        </p:nvGraphicFramePr>
        <p:xfrm>
          <a:off x="822788" y="4059060"/>
          <a:ext cx="29654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4" name="Equation" r:id="rId15" imgW="1981080" imgH="482400" progId="Equation.DSMT4">
                  <p:embed/>
                </p:oleObj>
              </mc:Choice>
              <mc:Fallback>
                <p:oleObj name="Equation" r:id="rId15" imgW="1981080" imgH="4824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53D40C2-5A30-416D-A87D-8EECADBAD2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2788" y="4059060"/>
                        <a:ext cx="29654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2557E6B-E049-475A-9337-D8D11FA49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15007"/>
              </p:ext>
            </p:extLst>
          </p:nvPr>
        </p:nvGraphicFramePr>
        <p:xfrm>
          <a:off x="1195670" y="4958358"/>
          <a:ext cx="2710273" cy="78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5" name="Equation" r:id="rId17" imgW="1676160" imgH="482400" progId="Equation.DSMT4">
                  <p:embed/>
                </p:oleObj>
              </mc:Choice>
              <mc:Fallback>
                <p:oleObj name="Equation" r:id="rId17" imgW="1676160" imgH="4824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2557E6B-E049-475A-9337-D8D11FA496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5670" y="4958358"/>
                        <a:ext cx="2710273" cy="780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6A7E7ECC-37AC-4729-8DB1-841B04F47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538111"/>
              </p:ext>
            </p:extLst>
          </p:nvPr>
        </p:nvGraphicFramePr>
        <p:xfrm>
          <a:off x="4416425" y="5973763"/>
          <a:ext cx="12477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6" name="Equation" r:id="rId19" imgW="761760" imgH="393480" progId="Equation.DSMT4">
                  <p:embed/>
                </p:oleObj>
              </mc:Choice>
              <mc:Fallback>
                <p:oleObj name="Equation" r:id="rId19" imgW="761760" imgH="39348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6A7E7ECC-37AC-4729-8DB1-841B04F47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16425" y="5973763"/>
                        <a:ext cx="1247775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2C4303C6-8B63-46C4-93B3-4E12E7D42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22585"/>
              </p:ext>
            </p:extLst>
          </p:nvPr>
        </p:nvGraphicFramePr>
        <p:xfrm>
          <a:off x="7162192" y="1571126"/>
          <a:ext cx="806969" cy="42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7" name="Equation" r:id="rId21" imgW="431640" imgH="228600" progId="Equation.DSMT4">
                  <p:embed/>
                </p:oleObj>
              </mc:Choice>
              <mc:Fallback>
                <p:oleObj name="Equation" r:id="rId21" imgW="43164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2C4303C6-8B63-46C4-93B3-4E12E7D42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62192" y="1571126"/>
                        <a:ext cx="806969" cy="42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DC7AD253-080D-4753-B5A4-0E3E357E3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319591"/>
              </p:ext>
            </p:extLst>
          </p:nvPr>
        </p:nvGraphicFramePr>
        <p:xfrm>
          <a:off x="9765953" y="2929583"/>
          <a:ext cx="799941" cy="34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" name="Equation" r:id="rId23" imgW="533160" imgH="228600" progId="Equation.DSMT4">
                  <p:embed/>
                </p:oleObj>
              </mc:Choice>
              <mc:Fallback>
                <p:oleObj name="Equation" r:id="rId23" imgW="53316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DC7AD253-080D-4753-B5A4-0E3E357E3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765953" y="2929583"/>
                        <a:ext cx="799941" cy="342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840217" y="6295408"/>
                <a:ext cx="2463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slope at </a:t>
                </a:r>
                <a:r>
                  <a:rPr lang="en-US" dirty="0" smtClean="0"/>
                  <a:t>half-integer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217" y="6295408"/>
                <a:ext cx="2463431" cy="369332"/>
              </a:xfrm>
              <a:prstGeom prst="rect">
                <a:avLst/>
              </a:prstGeom>
              <a:blipFill>
                <a:blip r:embed="rId25"/>
                <a:stretch>
                  <a:fillRect l="-198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8BEDF715-00C3-4F07-BD66-DF9CEED82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608975"/>
              </p:ext>
            </p:extLst>
          </p:nvPr>
        </p:nvGraphicFramePr>
        <p:xfrm>
          <a:off x="8608506" y="851227"/>
          <a:ext cx="656588" cy="369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9" name="Equation" r:id="rId26" imgW="406080" imgH="228600" progId="Equation.DSMT4">
                  <p:embed/>
                </p:oleObj>
              </mc:Choice>
              <mc:Fallback>
                <p:oleObj name="Equation" r:id="rId26" imgW="406080" imgH="22860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8BEDF715-00C3-4F07-BD66-DF9CEED82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608506" y="851227"/>
                        <a:ext cx="656588" cy="369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4FB6AA4E-183C-4C96-90F2-1C9AC46BA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421016"/>
              </p:ext>
            </p:extLst>
          </p:nvPr>
        </p:nvGraphicFramePr>
        <p:xfrm>
          <a:off x="10875729" y="3514549"/>
          <a:ext cx="503956" cy="28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" name="Equation" r:id="rId28" imgW="406080" imgH="228600" progId="Equation.DSMT4">
                  <p:embed/>
                </p:oleObj>
              </mc:Choice>
              <mc:Fallback>
                <p:oleObj name="Equation" r:id="rId28" imgW="406080" imgH="22860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4FB6AA4E-183C-4C96-90F2-1C9AC46BA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875729" y="3514549"/>
                        <a:ext cx="503956" cy="28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658DB61A-8B55-4C9F-9D2D-070C78AE2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573674"/>
              </p:ext>
            </p:extLst>
          </p:nvPr>
        </p:nvGraphicFramePr>
        <p:xfrm>
          <a:off x="8527281" y="3764850"/>
          <a:ext cx="690011" cy="38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" name="Equation" r:id="rId30" imgW="406080" imgH="228600" progId="Equation.DSMT4">
                  <p:embed/>
                </p:oleObj>
              </mc:Choice>
              <mc:Fallback>
                <p:oleObj name="Equation" r:id="rId30" imgW="406080" imgH="22860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658DB61A-8B55-4C9F-9D2D-070C78AE2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527281" y="3764850"/>
                        <a:ext cx="690011" cy="388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8FBDAC64-B3C7-4017-AE4C-2A6C60F59E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99055"/>
              </p:ext>
            </p:extLst>
          </p:nvPr>
        </p:nvGraphicFramePr>
        <p:xfrm>
          <a:off x="9476432" y="6113504"/>
          <a:ext cx="1417540" cy="66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2" name="Equation" r:id="rId32" imgW="914400" imgH="431640" progId="Equation.DSMT4">
                  <p:embed/>
                </p:oleObj>
              </mc:Choice>
              <mc:Fallback>
                <p:oleObj name="Equation" r:id="rId32" imgW="914400" imgH="43164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8FBDAC64-B3C7-4017-AE4C-2A6C60F59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476432" y="6113504"/>
                        <a:ext cx="1417540" cy="669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/>
          <p:nvPr/>
        </p:nvSpPr>
        <p:spPr>
          <a:xfrm>
            <a:off x="10107570" y="2190746"/>
            <a:ext cx="153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non-hysteretic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10436855" y="4509996"/>
            <a:ext cx="110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hysteretic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4"/>
          <a:srcRect l="8395" b="8573"/>
          <a:stretch/>
        </p:blipFill>
        <p:spPr>
          <a:xfrm>
            <a:off x="8073620" y="483658"/>
            <a:ext cx="3938224" cy="2531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5"/>
          <a:srcRect l="7797" b="9081"/>
          <a:stretch/>
        </p:blipFill>
        <p:spPr>
          <a:xfrm>
            <a:off x="8086695" y="3243895"/>
            <a:ext cx="3753207" cy="2393941"/>
          </a:xfrm>
          <a:prstGeom prst="rect">
            <a:avLst/>
          </a:prstGeom>
        </p:spPr>
      </p:pic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83447"/>
              </p:ext>
            </p:extLst>
          </p:nvPr>
        </p:nvGraphicFramePr>
        <p:xfrm>
          <a:off x="9635852" y="5558928"/>
          <a:ext cx="79533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" name="Equation" r:id="rId36" imgW="795237" imgH="338001" progId="Equation.DSMT4">
                  <p:embed/>
                </p:oleObj>
              </mc:Choice>
              <mc:Fallback>
                <p:oleObj name="Equation" r:id="rId36" imgW="795237" imgH="3380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9635852" y="5558928"/>
                        <a:ext cx="795337" cy="33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245465"/>
              </p:ext>
            </p:extLst>
          </p:nvPr>
        </p:nvGraphicFramePr>
        <p:xfrm>
          <a:off x="7286595" y="4270799"/>
          <a:ext cx="80010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4" name="Equation" r:id="rId38" imgW="800138" imgH="423726" progId="Equation.DSMT4">
                  <p:embed/>
                </p:oleObj>
              </mc:Choice>
              <mc:Fallback>
                <p:oleObj name="Equation" r:id="rId38" imgW="800138" imgH="4237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286595" y="4270799"/>
                        <a:ext cx="800100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695201" y="6186844"/>
            <a:ext cx="3711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Single-junction inductance parameter</a:t>
            </a:r>
            <a:endParaRPr lang="en-US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739503"/>
              </p:ext>
            </p:extLst>
          </p:nvPr>
        </p:nvGraphicFramePr>
        <p:xfrm>
          <a:off x="10739355" y="1438299"/>
          <a:ext cx="4953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" name="Equation" r:id="rId40" imgW="495338" imgH="276157" progId="Equation.DSMT4">
                  <p:embed/>
                </p:oleObj>
              </mc:Choice>
              <mc:Fallback>
                <p:oleObj name="Equation" r:id="rId40" imgW="495338" imgH="27615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739355" y="1438299"/>
                        <a:ext cx="49530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29464"/>
              </p:ext>
            </p:extLst>
          </p:nvPr>
        </p:nvGraphicFramePr>
        <p:xfrm>
          <a:off x="9984856" y="1157860"/>
          <a:ext cx="508802" cy="26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6" name="Equation" r:id="rId42" imgW="431640" imgH="228600" progId="Equation.DSMT4">
                  <p:embed/>
                </p:oleObj>
              </mc:Choice>
              <mc:Fallback>
                <p:oleObj name="Equation" r:id="rId42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9984856" y="1157860"/>
                        <a:ext cx="508802" cy="269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428621"/>
              </p:ext>
            </p:extLst>
          </p:nvPr>
        </p:nvGraphicFramePr>
        <p:xfrm>
          <a:off x="8765031" y="4988856"/>
          <a:ext cx="50006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7" name="Equation" r:id="rId44" imgW="499933" imgH="266666" progId="Equation.DSMT4">
                  <p:embed/>
                </p:oleObj>
              </mc:Choice>
              <mc:Fallback>
                <p:oleObj name="Equation" r:id="rId44" imgW="499933" imgH="26666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765031" y="4988856"/>
                        <a:ext cx="500063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6" name="Straight Arrow Connector 75"/>
          <p:cNvCxnSpPr/>
          <p:nvPr/>
        </p:nvCxnSpPr>
        <p:spPr>
          <a:xfrm flipH="1">
            <a:off x="10450894" y="3656286"/>
            <a:ext cx="383956" cy="16571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34240" y="267482"/>
            <a:ext cx="243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Hysteretic switching for </a:t>
            </a:r>
            <a:endParaRPr lang="en-US" dirty="0"/>
          </a:p>
        </p:txBody>
      </p:sp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658DB61A-8B55-4C9F-9D2D-070C78AE2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787505"/>
              </p:ext>
            </p:extLst>
          </p:nvPr>
        </p:nvGraphicFramePr>
        <p:xfrm>
          <a:off x="3892694" y="248683"/>
          <a:ext cx="690011" cy="38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" name="Equation" r:id="rId3" imgW="406080" imgH="228600" progId="Equation.DSMT4">
                  <p:embed/>
                </p:oleObj>
              </mc:Choice>
              <mc:Fallback>
                <p:oleObj name="Equation" r:id="rId3" imgW="406080" imgH="228600" progId="Equation.DSMT4">
                  <p:embed/>
                  <p:pic>
                    <p:nvPicPr>
                      <p:cNvPr id="66" name="Object 65">
                        <a:extLst>
                          <a:ext uri="{FF2B5EF4-FFF2-40B4-BE49-F238E27FC236}">
                            <a16:creationId xmlns:a16="http://schemas.microsoft.com/office/drawing/2014/main" id="{658DB61A-8B55-4C9F-9D2D-070C78AE2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2694" y="248683"/>
                        <a:ext cx="690011" cy="388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8215" b="9038"/>
          <a:stretch/>
        </p:blipFill>
        <p:spPr>
          <a:xfrm>
            <a:off x="1252803" y="762320"/>
            <a:ext cx="4733947" cy="3105488"/>
          </a:xfrm>
          <a:prstGeom prst="rect">
            <a:avLst/>
          </a:prstGeom>
        </p:spPr>
      </p:pic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2C4303C6-8B63-46C4-93B3-4E12E7D42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33022"/>
              </p:ext>
            </p:extLst>
          </p:nvPr>
        </p:nvGraphicFramePr>
        <p:xfrm>
          <a:off x="445834" y="1883097"/>
          <a:ext cx="806969" cy="42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Equation" r:id="rId6" imgW="431640" imgH="228600" progId="Equation.DSMT4">
                  <p:embed/>
                </p:oleObj>
              </mc:Choice>
              <mc:Fallback>
                <p:oleObj name="Equation" r:id="rId6" imgW="431640" imgH="22860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2C4303C6-8B63-46C4-93B3-4E12E7D42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5834" y="1883097"/>
                        <a:ext cx="806969" cy="427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>
            <a:extLst>
              <a:ext uri="{FF2B5EF4-FFF2-40B4-BE49-F238E27FC236}">
                <a16:creationId xmlns:a16="http://schemas.microsoft.com/office/drawing/2014/main" id="{DC7AD253-080D-4753-B5A4-0E3E357E3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333029"/>
              </p:ext>
            </p:extLst>
          </p:nvPr>
        </p:nvGraphicFramePr>
        <p:xfrm>
          <a:off x="2414895" y="3993314"/>
          <a:ext cx="799941" cy="342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"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DC7AD253-080D-4753-B5A4-0E3E357E39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14895" y="3993314"/>
                        <a:ext cx="799941" cy="342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6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506" y="5746690"/>
            <a:ext cx="477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Looks like an RSJ model </a:t>
            </a:r>
            <a:r>
              <a:rPr lang="en-US" dirty="0" smtClean="0"/>
              <a:t>with a different potential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53C353-994B-4C77-A151-E7D41DD18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237095"/>
              </p:ext>
            </p:extLst>
          </p:nvPr>
        </p:nvGraphicFramePr>
        <p:xfrm>
          <a:off x="768350" y="3676650"/>
          <a:ext cx="46101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Equation" r:id="rId3" imgW="2793960" imgH="482400" progId="Equation.DSMT4">
                  <p:embed/>
                </p:oleObj>
              </mc:Choice>
              <mc:Fallback>
                <p:oleObj name="Equation" r:id="rId3" imgW="279396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53C353-994B-4C77-A151-E7D41DD18E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8350" y="3676650"/>
                        <a:ext cx="4610100" cy="79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91984F9-22DA-4D66-B8B0-8BA477E95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66290"/>
              </p:ext>
            </p:extLst>
          </p:nvPr>
        </p:nvGraphicFramePr>
        <p:xfrm>
          <a:off x="330200" y="4649788"/>
          <a:ext cx="539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Equation" r:id="rId5" imgW="3136680" imgH="507960" progId="Equation.DSMT4">
                  <p:embed/>
                </p:oleObj>
              </mc:Choice>
              <mc:Fallback>
                <p:oleObj name="Equation" r:id="rId5" imgW="3136680" imgH="507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91984F9-22DA-4D66-B8B0-8BA477E95C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" y="4649788"/>
                        <a:ext cx="5399088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632999" y="853611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mbria Math" panose="02040503050406030204" pitchFamily="18" charset="0"/>
              </a:rPr>
              <a:t>(1)	</a:t>
            </a:r>
            <a:endParaRPr lang="en-US" sz="20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D663DA4-E31A-47CD-8290-1AE163BD2E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297181"/>
              </p:ext>
            </p:extLst>
          </p:nvPr>
        </p:nvGraphicFramePr>
        <p:xfrm>
          <a:off x="4200525" y="679450"/>
          <a:ext cx="31305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Equation" r:id="rId7" imgW="1866600" imgH="419040" progId="Equation.DSMT4">
                  <p:embed/>
                </p:oleObj>
              </mc:Choice>
              <mc:Fallback>
                <p:oleObj name="Equation" r:id="rId7" imgW="186660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D663DA4-E31A-47CD-8290-1AE163BD2E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00525" y="679450"/>
                        <a:ext cx="313055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638379" y="1516815"/>
            <a:ext cx="471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mbria Math" panose="02040503050406030204" pitchFamily="18" charset="0"/>
              </a:rPr>
              <a:t>(2)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686787" y="2229150"/>
            <a:ext cx="471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mbria Math" panose="02040503050406030204" pitchFamily="18" charset="0"/>
              </a:rPr>
              <a:t>(3)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3750299" y="2920358"/>
            <a:ext cx="471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ea typeface="Cambria Math" panose="02040503050406030204" pitchFamily="18" charset="0"/>
              </a:rPr>
              <a:t>(4)</a:t>
            </a:r>
            <a:endParaRPr lang="en-US" sz="20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60FE8AB-7FC1-4C7D-B5CF-F4A03279E0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6829"/>
              </p:ext>
            </p:extLst>
          </p:nvPr>
        </p:nvGraphicFramePr>
        <p:xfrm>
          <a:off x="4221903" y="1412371"/>
          <a:ext cx="1112912" cy="63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8"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60FE8AB-7FC1-4C7D-B5CF-F4A03279E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21903" y="1412371"/>
                        <a:ext cx="1112912" cy="63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5A300A6-E890-4F02-8CBD-243238270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654389"/>
              </p:ext>
            </p:extLst>
          </p:nvPr>
        </p:nvGraphicFramePr>
        <p:xfrm>
          <a:off x="4344933" y="2139123"/>
          <a:ext cx="211137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9" name="Equation" r:id="rId11" imgW="1295280" imgH="431640" progId="Equation.DSMT4">
                  <p:embed/>
                </p:oleObj>
              </mc:Choice>
              <mc:Fallback>
                <p:oleObj name="Equation" r:id="rId11" imgW="129528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5A300A6-E890-4F02-8CBD-2432382704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4933" y="2139123"/>
                        <a:ext cx="2111375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F2372A6-E91A-4882-A756-28C186946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260334"/>
              </p:ext>
            </p:extLst>
          </p:nvPr>
        </p:nvGraphicFramePr>
        <p:xfrm>
          <a:off x="4456149" y="2965643"/>
          <a:ext cx="1460548" cy="41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F2372A6-E91A-4882-A756-28C186946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56149" y="2965643"/>
                        <a:ext cx="1460548" cy="410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91899" y="195675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ea typeface="Cambria Math" panose="02040503050406030204" pitchFamily="18" charset="0"/>
              </a:rPr>
              <a:t>rf</a:t>
            </a:r>
            <a:r>
              <a:rPr lang="en-US" dirty="0">
                <a:ea typeface="Cambria Math" panose="02040503050406030204" pitchFamily="18" charset="0"/>
              </a:rPr>
              <a:t> SQUID </a:t>
            </a:r>
            <a:r>
              <a:rPr lang="en-US" dirty="0" smtClean="0">
                <a:ea typeface="Cambria Math" panose="02040503050406030204" pitchFamily="18" charset="0"/>
              </a:rPr>
              <a:t>dynamics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42788" y="2707806"/>
                <a:ext cx="33893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788" y="2707806"/>
                <a:ext cx="338937" cy="276999"/>
              </a:xfrm>
              <a:prstGeom prst="rect">
                <a:avLst/>
              </a:prstGeom>
              <a:blipFill>
                <a:blip r:embed="rId15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81470" y="720101"/>
                <a:ext cx="601154" cy="466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470" y="720101"/>
                <a:ext cx="601154" cy="46695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H="1">
            <a:off x="2091726" y="1002154"/>
            <a:ext cx="485558" cy="5424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902938" y="1354483"/>
            <a:ext cx="1837233" cy="1154387"/>
            <a:chOff x="8055629" y="3902349"/>
            <a:chExt cx="2791899" cy="1733550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8185095" y="4402411"/>
              <a:ext cx="3174" cy="8826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47"/>
            <p:cNvGrpSpPr>
              <a:grpSpLocks/>
            </p:cNvGrpSpPr>
            <p:nvPr/>
          </p:nvGrpSpPr>
          <p:grpSpPr bwMode="auto">
            <a:xfrm>
              <a:off x="8055629" y="4735652"/>
              <a:ext cx="250163" cy="253690"/>
              <a:chOff x="2741779" y="685298"/>
              <a:chExt cx="923053" cy="914902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>
                <a:off x="2750878" y="702958"/>
                <a:ext cx="907925" cy="8988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H="1">
                <a:off x="2739163" y="685781"/>
                <a:ext cx="925496" cy="9160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 bwMode="auto">
            <a:xfrm>
              <a:off x="8180333" y="4397649"/>
              <a:ext cx="1368425" cy="79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>
              <a:off x="8180333" y="5296174"/>
              <a:ext cx="1358900" cy="6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102"/>
            <p:cNvGrpSpPr>
              <a:grpSpLocks/>
            </p:cNvGrpSpPr>
            <p:nvPr/>
          </p:nvGrpSpPr>
          <p:grpSpPr bwMode="auto">
            <a:xfrm>
              <a:off x="8766438" y="4427347"/>
              <a:ext cx="201855" cy="857967"/>
              <a:chOff x="7543800" y="1150426"/>
              <a:chExt cx="225584" cy="930595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H="1">
                <a:off x="7543445" y="1386828"/>
                <a:ext cx="225314" cy="80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656988" y="1345503"/>
                <a:ext cx="111770" cy="378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7546993" y="1553850"/>
                <a:ext cx="221765" cy="87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7546993" y="1469478"/>
                <a:ext cx="221765" cy="843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>
                <a:off x="7546993" y="1722595"/>
                <a:ext cx="221765" cy="878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546993" y="1641667"/>
                <a:ext cx="221765" cy="80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656988" y="1150929"/>
                <a:ext cx="0" cy="191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7656988" y="1850014"/>
                <a:ext cx="1775" cy="2307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546993" y="1810411"/>
                <a:ext cx="111770" cy="378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Oval 80"/>
            <p:cNvSpPr/>
            <p:nvPr/>
          </p:nvSpPr>
          <p:spPr bwMode="auto">
            <a:xfrm>
              <a:off x="8826445" y="4357960"/>
              <a:ext cx="100013" cy="1031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                                                                              </a:t>
              </a: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8821683" y="5240611"/>
              <a:ext cx="98425" cy="10318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80808"/>
                  </a:solidFill>
                </a:rPr>
                <a:t>                        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>
              <a:off x="9375721" y="4772299"/>
              <a:ext cx="3381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>
              <a:off x="9370958" y="4904061"/>
              <a:ext cx="3381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9539233" y="4896124"/>
              <a:ext cx="0" cy="406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8222244" y="4635624"/>
              <a:ext cx="460196" cy="409868"/>
            </a:xfrm>
            <a:prstGeom prst="rect">
              <a:avLst/>
            </a:prstGeom>
            <a:blipFill>
              <a:blip r:embed="rId17"/>
              <a:stretch>
                <a:fillRect b="-163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 dirty="0">
                  <a:noFill/>
                </a:rPr>
                <a:t> </a:t>
              </a:r>
            </a:p>
          </p:txBody>
        </p:sp>
        <p:sp>
          <p:nvSpPr>
            <p:cNvPr id="89" name="Rectangle 88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8901573" y="4629472"/>
              <a:ext cx="413229" cy="409868"/>
            </a:xfrm>
            <a:prstGeom prst="rect">
              <a:avLst/>
            </a:pr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90" name="Rectangle 89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9646353" y="4600828"/>
              <a:ext cx="399292" cy="409868"/>
            </a:xfrm>
            <a:prstGeom prst="rect">
              <a:avLst/>
            </a:pr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>
              <a:off x="8870895" y="5280299"/>
              <a:ext cx="0" cy="355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>
              <a:off x="8870895" y="3902349"/>
              <a:ext cx="4763" cy="495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 bwMode="auto">
            <a:xfrm>
              <a:off x="9548758" y="4402100"/>
              <a:ext cx="0" cy="377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8850063" y="3936670"/>
              <a:ext cx="1997465" cy="1686659"/>
              <a:chOff x="10239385" y="1798768"/>
              <a:chExt cx="843550" cy="1150084"/>
            </a:xfrm>
          </p:grpSpPr>
          <p:grpSp>
            <p:nvGrpSpPr>
              <p:cNvPr id="107" name="Group 155"/>
              <p:cNvGrpSpPr>
                <a:grpSpLocks/>
              </p:cNvGrpSpPr>
              <p:nvPr/>
            </p:nvGrpSpPr>
            <p:grpSpPr bwMode="auto">
              <a:xfrm>
                <a:off x="10746209" y="2038369"/>
                <a:ext cx="336726" cy="670882"/>
                <a:chOff x="2133474" y="2518260"/>
                <a:chExt cx="987412" cy="1138426"/>
              </a:xfrm>
            </p:grpSpPr>
            <p:sp>
              <p:nvSpPr>
                <p:cNvPr id="114" name="Arc 113"/>
                <p:cNvSpPr/>
                <p:nvPr/>
              </p:nvSpPr>
              <p:spPr>
                <a:xfrm rot="5400000">
                  <a:off x="2440585" y="2217458"/>
                  <a:ext cx="379427" cy="98117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Arc 114"/>
                <p:cNvSpPr/>
                <p:nvPr/>
              </p:nvSpPr>
              <p:spPr>
                <a:xfrm rot="5400000" flipH="1">
                  <a:off x="2438521" y="2219160"/>
                  <a:ext cx="379429" cy="98117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" name="Arc 115"/>
                <p:cNvSpPr/>
                <p:nvPr/>
              </p:nvSpPr>
              <p:spPr>
                <a:xfrm rot="5400000">
                  <a:off x="2442644" y="2605131"/>
                  <a:ext cx="379429" cy="964685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" name="Arc 116"/>
                <p:cNvSpPr/>
                <p:nvPr/>
              </p:nvSpPr>
              <p:spPr>
                <a:xfrm rot="5400000" flipH="1">
                  <a:off x="2436462" y="2598587"/>
                  <a:ext cx="379427" cy="98117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Arc 117"/>
                <p:cNvSpPr/>
                <p:nvPr/>
              </p:nvSpPr>
              <p:spPr>
                <a:xfrm rot="5400000">
                  <a:off x="2443676" y="2983528"/>
                  <a:ext cx="379427" cy="966747"/>
                </a:xfrm>
                <a:prstGeom prst="arc">
                  <a:avLst>
                    <a:gd name="adj1" fmla="val 16200000"/>
                    <a:gd name="adj2" fmla="val 453116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Arc 118"/>
                <p:cNvSpPr/>
                <p:nvPr/>
              </p:nvSpPr>
              <p:spPr>
                <a:xfrm rot="5400000" flipH="1">
                  <a:off x="2434400" y="2976314"/>
                  <a:ext cx="379427" cy="98117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08" name="Straight Connector 107"/>
              <p:cNvCxnSpPr/>
              <p:nvPr/>
            </p:nvCxnSpPr>
            <p:spPr bwMode="auto">
              <a:xfrm flipH="1">
                <a:off x="10254019" y="2948852"/>
                <a:ext cx="66021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auto">
              <a:xfrm flipH="1">
                <a:off x="10239385" y="1798768"/>
                <a:ext cx="6748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10914229" y="1798768"/>
                <a:ext cx="0" cy="2396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0914229" y="2709209"/>
                <a:ext cx="0" cy="23964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Rectangle 125"/>
          <p:cNvSpPr/>
          <p:nvPr/>
        </p:nvSpPr>
        <p:spPr>
          <a:xfrm>
            <a:off x="8179928" y="831394"/>
            <a:ext cx="118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RSJ model 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8143141" y="1464689"/>
            <a:ext cx="194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Josephson relation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8179928" y="2139123"/>
            <a:ext cx="177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Phase coherence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179928" y="2842386"/>
            <a:ext cx="187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Flux contributions</a:t>
            </a:r>
            <a:endParaRPr lang="en-US" dirty="0"/>
          </a:p>
        </p:txBody>
      </p:sp>
      <p:cxnSp>
        <p:nvCxnSpPr>
          <p:cNvPr id="130" name="Straight Arrow Connector 129"/>
          <p:cNvCxnSpPr/>
          <p:nvPr/>
        </p:nvCxnSpPr>
        <p:spPr>
          <a:xfrm flipV="1">
            <a:off x="1679028" y="2622905"/>
            <a:ext cx="528006" cy="63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8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66" y="4087129"/>
            <a:ext cx="3421758" cy="2001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7897" y="480949"/>
            <a:ext cx="1085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Potential: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40759" y="1779961"/>
            <a:ext cx="936228" cy="690189"/>
            <a:chOff x="927230" y="1960706"/>
            <a:chExt cx="936228" cy="690189"/>
          </a:xfrm>
        </p:grpSpPr>
        <p:sp>
          <p:nvSpPr>
            <p:cNvPr id="8" name="Oval 7"/>
            <p:cNvSpPr/>
            <p:nvPr/>
          </p:nvSpPr>
          <p:spPr>
            <a:xfrm>
              <a:off x="1111896" y="1960706"/>
              <a:ext cx="751562" cy="69018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959450" y="2150297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5488642" y="1016411"/>
            <a:ext cx="119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magnetic energy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32456" y="996496"/>
            <a:ext cx="1694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Josephson coupling energy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8" idx="0"/>
          </p:cNvCxnSpPr>
          <p:nvPr/>
        </p:nvCxnSpPr>
        <p:spPr>
          <a:xfrm flipV="1">
            <a:off x="3157905" y="4320899"/>
            <a:ext cx="13840" cy="171845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97171" y="5996354"/>
            <a:ext cx="5052046" cy="1057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8009" y="5988169"/>
            <a:ext cx="0" cy="129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8937" y="5990257"/>
            <a:ext cx="0" cy="129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74298" y="6012149"/>
            <a:ext cx="0" cy="78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8641" y="6016911"/>
            <a:ext cx="0" cy="812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7062" y="60393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6002" y="602643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8103" y="6036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744027E-F841-47AA-88AB-BC49D64D0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005311"/>
              </p:ext>
            </p:extLst>
          </p:nvPr>
        </p:nvGraphicFramePr>
        <p:xfrm>
          <a:off x="5402263" y="287338"/>
          <a:ext cx="2528887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3" name="Equation" r:id="rId4" imgW="1511280" imgH="393480" progId="Equation.DSMT4">
                  <p:embed/>
                </p:oleObj>
              </mc:Choice>
              <mc:Fallback>
                <p:oleObj name="Equation" r:id="rId4" imgW="151128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744027E-F841-47AA-88AB-BC49D64D04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2263" y="287338"/>
                        <a:ext cx="2528887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6BACB02-E41D-4AA5-AACD-C85E9D515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62712"/>
              </p:ext>
            </p:extLst>
          </p:nvPr>
        </p:nvGraphicFramePr>
        <p:xfrm>
          <a:off x="2587042" y="293233"/>
          <a:ext cx="2874963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Equation" r:id="rId6" imgW="1714320" imgH="419040" progId="Equation.DSMT4">
                  <p:embed/>
                </p:oleObj>
              </mc:Choice>
              <mc:Fallback>
                <p:oleObj name="Equation" r:id="rId6" imgW="1714320" imgH="419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6BACB02-E41D-4AA5-AACD-C85E9D5153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87042" y="293233"/>
                        <a:ext cx="2874963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72EDA37-B421-4760-9A6C-7D1AFE62D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124942"/>
              </p:ext>
            </p:extLst>
          </p:nvPr>
        </p:nvGraphicFramePr>
        <p:xfrm>
          <a:off x="2806700" y="2054225"/>
          <a:ext cx="43402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Equation" r:id="rId8" imgW="2514600" imgH="482400" progId="Equation.DSMT4">
                  <p:embed/>
                </p:oleObj>
              </mc:Choice>
              <mc:Fallback>
                <p:oleObj name="Equation" r:id="rId8" imgW="2514600" imgH="48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72EDA37-B421-4760-9A6C-7D1AFE62D7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06700" y="2054225"/>
                        <a:ext cx="43402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6089C34-8B4D-4776-891D-822363A3CA7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728757" y="3862320"/>
          <a:ext cx="885975" cy="37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Equation" r:id="rId10" imgW="482400" imgH="203040" progId="Equation.DSMT4">
                  <p:embed/>
                </p:oleObj>
              </mc:Choice>
              <mc:Fallback>
                <p:oleObj name="Equation" r:id="rId10" imgW="482400" imgH="203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6089C34-8B4D-4776-891D-822363A3C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28757" y="3862320"/>
                        <a:ext cx="885975" cy="373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A31B681-C217-4820-8A99-05EBBED8200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44884" y="4748192"/>
          <a:ext cx="860926" cy="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A31B681-C217-4820-8A99-05EBBED82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44884" y="4748192"/>
                        <a:ext cx="860926" cy="430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4CFE4B2-969F-49E0-AD41-D4CCD7F5DC0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98812" y="5895247"/>
          <a:ext cx="333644" cy="307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Equation" r:id="rId14" imgW="164880" imgH="152280" progId="Equation.DSMT4">
                  <p:embed/>
                </p:oleObj>
              </mc:Choice>
              <mc:Fallback>
                <p:oleObj name="Equation" r:id="rId14" imgW="164880" imgH="1522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4CFE4B2-969F-49E0-AD41-D4CCD7F5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98812" y="5895247"/>
                        <a:ext cx="333644" cy="307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739832" y="2247106"/>
            <a:ext cx="3239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Parabolic potential + corrugation</a:t>
            </a:r>
            <a:endParaRPr lang="en-US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D27B2C7-923F-4C20-8789-0DC8E4061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94682"/>
              </p:ext>
            </p:extLst>
          </p:nvPr>
        </p:nvGraphicFramePr>
        <p:xfrm>
          <a:off x="9729569" y="3718373"/>
          <a:ext cx="13382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Equation" r:id="rId16" imgW="799920" imgH="393480" progId="Equation.DSMT4">
                  <p:embed/>
                </p:oleObj>
              </mc:Choice>
              <mc:Fallback>
                <p:oleObj name="Equation" r:id="rId16" imgW="79992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D27B2C7-923F-4C20-8789-0DC8E4061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729569" y="3718373"/>
                        <a:ext cx="1338262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7589437" y="3862320"/>
            <a:ext cx="2027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Circulating </a:t>
            </a:r>
            <a:r>
              <a:rPr lang="en-US" dirty="0"/>
              <a:t>current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404462"/>
              </p:ext>
            </p:extLst>
          </p:nvPr>
        </p:nvGraphicFramePr>
        <p:xfrm>
          <a:off x="9662894" y="3017128"/>
          <a:ext cx="1035050" cy="59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Equation" r:id="rId18" imgW="685800" imgH="393480" progId="Equation.DSMT4">
                  <p:embed/>
                </p:oleObj>
              </mc:Choice>
              <mc:Fallback>
                <p:oleObj name="Equation" r:id="rId18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62894" y="3017128"/>
                        <a:ext cx="1035050" cy="594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6632225" y="3148364"/>
            <a:ext cx="3065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Josephson coupling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9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126"/>
          <a:stretch/>
        </p:blipFill>
        <p:spPr>
          <a:xfrm>
            <a:off x="2069054" y="1399117"/>
            <a:ext cx="3643256" cy="338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6791"/>
          <a:stretch/>
        </p:blipFill>
        <p:spPr>
          <a:xfrm>
            <a:off x="6339840" y="1399118"/>
            <a:ext cx="4216998" cy="3333616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F2372A6-E91A-4882-A756-28C186946C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795311"/>
              </p:ext>
            </p:extLst>
          </p:nvPr>
        </p:nvGraphicFramePr>
        <p:xfrm>
          <a:off x="3375025" y="893763"/>
          <a:ext cx="8413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5" imgW="469800" imgH="228600" progId="Equation.DSMT4">
                  <p:embed/>
                </p:oleObj>
              </mc:Choice>
              <mc:Fallback>
                <p:oleObj name="Equation" r:id="rId5" imgW="46980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F2372A6-E91A-4882-A756-28C186946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5025" y="893763"/>
                        <a:ext cx="841375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550557"/>
              </p:ext>
            </p:extLst>
          </p:nvPr>
        </p:nvGraphicFramePr>
        <p:xfrm>
          <a:off x="7663497" y="771937"/>
          <a:ext cx="1075298" cy="617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63497" y="771937"/>
                        <a:ext cx="1075298" cy="617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729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68"/>
          <p:cNvSpPr txBox="1">
            <a:spLocks noChangeArrowheads="1"/>
          </p:cNvSpPr>
          <p:nvPr/>
        </p:nvSpPr>
        <p:spPr bwMode="auto">
          <a:xfrm>
            <a:off x="2376488" y="88900"/>
            <a:ext cx="830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Direct measurement of the Current-Phase Relation</a:t>
            </a:r>
          </a:p>
        </p:txBody>
      </p:sp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1427163" y="6969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Screening technique (Jackel)</a:t>
            </a:r>
          </a:p>
        </p:txBody>
      </p:sp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6627813" y="739775"/>
            <a:ext cx="421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Interferometer technique (Waldram)</a:t>
            </a:r>
          </a:p>
        </p:txBody>
      </p:sp>
      <p:grpSp>
        <p:nvGrpSpPr>
          <p:cNvPr id="57349" name="Group 143"/>
          <p:cNvGrpSpPr>
            <a:grpSpLocks/>
          </p:cNvGrpSpPr>
          <p:nvPr/>
        </p:nvGrpSpPr>
        <p:grpSpPr bwMode="auto">
          <a:xfrm>
            <a:off x="9436100" y="1649413"/>
            <a:ext cx="1514475" cy="1746250"/>
            <a:chOff x="6894706" y="2055571"/>
            <a:chExt cx="2135901" cy="2739539"/>
          </a:xfrm>
        </p:grpSpPr>
        <p:sp>
          <p:nvSpPr>
            <p:cNvPr id="145" name="Oval 144"/>
            <p:cNvSpPr/>
            <p:nvPr/>
          </p:nvSpPr>
          <p:spPr>
            <a:xfrm>
              <a:off x="7006650" y="2511330"/>
              <a:ext cx="1829174" cy="18280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H="1">
              <a:off x="8676862" y="3260968"/>
              <a:ext cx="353745" cy="3511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8645518" y="3243534"/>
              <a:ext cx="353745" cy="3536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1159" name="Group 147"/>
            <p:cNvGrpSpPr>
              <a:grpSpLocks/>
            </p:cNvGrpSpPr>
            <p:nvPr/>
          </p:nvGrpSpPr>
          <p:grpSpPr bwMode="auto">
            <a:xfrm>
              <a:off x="6894706" y="3313349"/>
              <a:ext cx="227685" cy="227685"/>
              <a:chOff x="7462110" y="4036160"/>
              <a:chExt cx="354177" cy="352912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H="1">
                <a:off x="7462110" y="4036034"/>
                <a:ext cx="355237" cy="3512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7462110" y="4036034"/>
                <a:ext cx="355237" cy="3512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flipH="1" flipV="1">
              <a:off x="7899968" y="2055571"/>
              <a:ext cx="4478" cy="4557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7899968" y="4339350"/>
              <a:ext cx="0" cy="4557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Oval 150"/>
            <p:cNvSpPr/>
            <p:nvPr/>
          </p:nvSpPr>
          <p:spPr>
            <a:xfrm>
              <a:off x="7841757" y="2441596"/>
              <a:ext cx="136572" cy="1369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841757" y="4282069"/>
              <a:ext cx="136572" cy="1369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350" name="Group 154"/>
          <p:cNvGrpSpPr>
            <a:grpSpLocks/>
          </p:cNvGrpSpPr>
          <p:nvPr/>
        </p:nvGrpSpPr>
        <p:grpSpPr bwMode="auto">
          <a:xfrm>
            <a:off x="7916863" y="1574800"/>
            <a:ext cx="1292225" cy="1820863"/>
            <a:chOff x="1542300" y="2518260"/>
            <a:chExt cx="1290992" cy="1821480"/>
          </a:xfrm>
        </p:grpSpPr>
        <p:grpSp>
          <p:nvGrpSpPr>
            <p:cNvPr id="131143" name="Group 155"/>
            <p:cNvGrpSpPr>
              <a:grpSpLocks/>
            </p:cNvGrpSpPr>
            <p:nvPr/>
          </p:nvGrpSpPr>
          <p:grpSpPr bwMode="auto">
            <a:xfrm>
              <a:off x="2073565" y="2897735"/>
              <a:ext cx="759727" cy="1062530"/>
              <a:chOff x="2133474" y="2518260"/>
              <a:chExt cx="987412" cy="1138426"/>
            </a:xfrm>
          </p:grpSpPr>
          <p:sp>
            <p:nvSpPr>
              <p:cNvPr id="163" name="Arc 162"/>
              <p:cNvSpPr/>
              <p:nvPr/>
            </p:nvSpPr>
            <p:spPr>
              <a:xfrm rot="5400000">
                <a:off x="2440585" y="2217458"/>
                <a:ext cx="379427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Arc 163"/>
              <p:cNvSpPr/>
              <p:nvPr/>
            </p:nvSpPr>
            <p:spPr>
              <a:xfrm rot="5400000" flipH="1">
                <a:off x="2438521" y="2219160"/>
                <a:ext cx="379429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Arc 164"/>
              <p:cNvSpPr/>
              <p:nvPr/>
            </p:nvSpPr>
            <p:spPr>
              <a:xfrm rot="5400000">
                <a:off x="2442644" y="2605131"/>
                <a:ext cx="379429" cy="964685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Arc 165"/>
              <p:cNvSpPr/>
              <p:nvPr/>
            </p:nvSpPr>
            <p:spPr>
              <a:xfrm rot="5400000" flipH="1">
                <a:off x="2436462" y="2598587"/>
                <a:ext cx="379427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Arc 166"/>
              <p:cNvSpPr/>
              <p:nvPr/>
            </p:nvSpPr>
            <p:spPr>
              <a:xfrm rot="5400000">
                <a:off x="2443676" y="2983528"/>
                <a:ext cx="379427" cy="966747"/>
              </a:xfrm>
              <a:prstGeom prst="arc">
                <a:avLst>
                  <a:gd name="adj1" fmla="val 16200000"/>
                  <a:gd name="adj2" fmla="val 453116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Arc 167"/>
              <p:cNvSpPr/>
              <p:nvPr/>
            </p:nvSpPr>
            <p:spPr>
              <a:xfrm rot="5400000" flipH="1">
                <a:off x="2434400" y="2976314"/>
                <a:ext cx="379427" cy="981176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157" name="Straight Connector 156"/>
            <p:cNvCxnSpPr/>
            <p:nvPr/>
          </p:nvCxnSpPr>
          <p:spPr>
            <a:xfrm flipH="1">
              <a:off x="1542300" y="4339740"/>
              <a:ext cx="9103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542300" y="2518260"/>
              <a:ext cx="0" cy="7590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0800000" flipV="1">
              <a:off x="1542300" y="3201116"/>
              <a:ext cx="0" cy="11386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1542300" y="2518260"/>
              <a:ext cx="9103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2452656" y="2518260"/>
              <a:ext cx="0" cy="379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2452656" y="3960198"/>
              <a:ext cx="0" cy="3795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351" name="Group 168"/>
          <p:cNvGrpSpPr>
            <a:grpSpLocks/>
          </p:cNvGrpSpPr>
          <p:nvPr/>
        </p:nvGrpSpPr>
        <p:grpSpPr bwMode="auto">
          <a:xfrm>
            <a:off x="7689850" y="2257425"/>
            <a:ext cx="455613" cy="455613"/>
            <a:chOff x="5185260" y="2518260"/>
            <a:chExt cx="910741" cy="910740"/>
          </a:xfrm>
        </p:grpSpPr>
        <p:cxnSp>
          <p:nvCxnSpPr>
            <p:cNvPr id="170" name="Straight Connector 169"/>
            <p:cNvCxnSpPr/>
            <p:nvPr/>
          </p:nvCxnSpPr>
          <p:spPr>
            <a:xfrm flipH="1">
              <a:off x="5185260" y="2518260"/>
              <a:ext cx="910741" cy="910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5185260" y="2518260"/>
              <a:ext cx="910741" cy="9107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2" name="Straight Connector 171"/>
          <p:cNvCxnSpPr/>
          <p:nvPr/>
        </p:nvCxnSpPr>
        <p:spPr>
          <a:xfrm flipH="1">
            <a:off x="6854825" y="1574800"/>
            <a:ext cx="12144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>
            <a:off x="6854825" y="3395663"/>
            <a:ext cx="10620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endCxn id="176" idx="0"/>
          </p:cNvCxnSpPr>
          <p:nvPr/>
        </p:nvCxnSpPr>
        <p:spPr>
          <a:xfrm>
            <a:off x="6854825" y="1574800"/>
            <a:ext cx="1588" cy="4540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77" idx="4"/>
          </p:cNvCxnSpPr>
          <p:nvPr/>
        </p:nvCxnSpPr>
        <p:spPr>
          <a:xfrm flipH="1">
            <a:off x="6854825" y="2790825"/>
            <a:ext cx="1588" cy="604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6627813" y="2028825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627813" y="2333625"/>
            <a:ext cx="457200" cy="4572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861300" y="1544638"/>
            <a:ext cx="96838" cy="87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864475" y="3349625"/>
            <a:ext cx="98425" cy="87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7360" name="Group 74752"/>
          <p:cNvGrpSpPr>
            <a:grpSpLocks/>
          </p:cNvGrpSpPr>
          <p:nvPr/>
        </p:nvGrpSpPr>
        <p:grpSpPr bwMode="auto">
          <a:xfrm>
            <a:off x="1238250" y="1725613"/>
            <a:ext cx="4098925" cy="1443037"/>
            <a:chOff x="555665" y="1909270"/>
            <a:chExt cx="5082782" cy="1823311"/>
          </a:xfrm>
        </p:grpSpPr>
        <p:grpSp>
          <p:nvGrpSpPr>
            <p:cNvPr id="131097" name="Group 183"/>
            <p:cNvGrpSpPr>
              <a:grpSpLocks/>
            </p:cNvGrpSpPr>
            <p:nvPr/>
          </p:nvGrpSpPr>
          <p:grpSpPr bwMode="auto">
            <a:xfrm>
              <a:off x="4122730" y="1986995"/>
              <a:ext cx="1515717" cy="1745585"/>
              <a:chOff x="6894706" y="2055571"/>
              <a:chExt cx="2135901" cy="2739539"/>
            </a:xfrm>
          </p:grpSpPr>
          <p:sp>
            <p:nvSpPr>
              <p:cNvPr id="185" name="Oval 184"/>
              <p:cNvSpPr/>
              <p:nvPr/>
            </p:nvSpPr>
            <p:spPr>
              <a:xfrm>
                <a:off x="7005579" y="2512820"/>
                <a:ext cx="1830847" cy="182583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6" name="Straight Connector 185"/>
              <p:cNvCxnSpPr/>
              <p:nvPr/>
            </p:nvCxnSpPr>
            <p:spPr>
              <a:xfrm flipH="1">
                <a:off x="8675534" y="3258893"/>
                <a:ext cx="355073" cy="3557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8645020" y="3243154"/>
                <a:ext cx="355073" cy="3525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134" name="Group 187"/>
              <p:cNvGrpSpPr>
                <a:grpSpLocks/>
              </p:cNvGrpSpPr>
              <p:nvPr/>
            </p:nvGrpSpPr>
            <p:grpSpPr bwMode="auto">
              <a:xfrm>
                <a:off x="6894706" y="3313349"/>
                <a:ext cx="227685" cy="227685"/>
                <a:chOff x="7462110" y="4036160"/>
                <a:chExt cx="354177" cy="352912"/>
              </a:xfrm>
            </p:grpSpPr>
            <p:cxnSp>
              <p:nvCxnSpPr>
                <p:cNvPr id="193" name="Straight Connector 192"/>
                <p:cNvCxnSpPr/>
                <p:nvPr/>
              </p:nvCxnSpPr>
              <p:spPr>
                <a:xfrm flipH="1">
                  <a:off x="7461974" y="4034703"/>
                  <a:ext cx="353840" cy="35619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flipH="1" flipV="1">
                  <a:off x="7461974" y="4034703"/>
                  <a:ext cx="353840" cy="356195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7901585" y="2056360"/>
                <a:ext cx="2773" cy="45646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7901585" y="4338654"/>
                <a:ext cx="0" cy="45645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Oval 190"/>
              <p:cNvSpPr/>
              <p:nvPr/>
            </p:nvSpPr>
            <p:spPr>
              <a:xfrm>
                <a:off x="7840557" y="2443564"/>
                <a:ext cx="138701" cy="13536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7840557" y="4281991"/>
                <a:ext cx="138701" cy="1385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1098" name="Group 194"/>
            <p:cNvGrpSpPr>
              <a:grpSpLocks/>
            </p:cNvGrpSpPr>
            <p:nvPr/>
          </p:nvGrpSpPr>
          <p:grpSpPr bwMode="auto">
            <a:xfrm>
              <a:off x="2604830" y="1911101"/>
              <a:ext cx="1290992" cy="1821480"/>
              <a:chOff x="1542300" y="2518260"/>
              <a:chExt cx="1290992" cy="1821480"/>
            </a:xfrm>
          </p:grpSpPr>
          <p:grpSp>
            <p:nvGrpSpPr>
              <p:cNvPr id="131118" name="Group 195"/>
              <p:cNvGrpSpPr>
                <a:grpSpLocks/>
              </p:cNvGrpSpPr>
              <p:nvPr/>
            </p:nvGrpSpPr>
            <p:grpSpPr bwMode="auto">
              <a:xfrm>
                <a:off x="2073565" y="2897735"/>
                <a:ext cx="759727" cy="1062530"/>
                <a:chOff x="2133474" y="2518260"/>
                <a:chExt cx="987412" cy="1138426"/>
              </a:xfrm>
            </p:grpSpPr>
            <p:sp>
              <p:nvSpPr>
                <p:cNvPr id="203" name="Arc 202"/>
                <p:cNvSpPr/>
                <p:nvPr/>
              </p:nvSpPr>
              <p:spPr>
                <a:xfrm rot="5400000">
                  <a:off x="2440058" y="2217015"/>
                  <a:ext cx="380394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Arc 203"/>
                <p:cNvSpPr/>
                <p:nvPr/>
              </p:nvSpPr>
              <p:spPr>
                <a:xfrm rot="5400000" flipH="1">
                  <a:off x="2438574" y="2218088"/>
                  <a:ext cx="378245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Arc 204"/>
                <p:cNvSpPr/>
                <p:nvPr/>
              </p:nvSpPr>
              <p:spPr>
                <a:xfrm rot="5400000">
                  <a:off x="2442413" y="2605288"/>
                  <a:ext cx="378245" cy="964555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Arc 205"/>
                <p:cNvSpPr/>
                <p:nvPr/>
              </p:nvSpPr>
              <p:spPr>
                <a:xfrm rot="5400000" flipH="1">
                  <a:off x="2438574" y="2598483"/>
                  <a:ext cx="378245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7" name="Arc 206"/>
                <p:cNvSpPr/>
                <p:nvPr/>
              </p:nvSpPr>
              <p:spPr>
                <a:xfrm rot="5400000">
                  <a:off x="2443896" y="2982050"/>
                  <a:ext cx="380395" cy="969672"/>
                </a:xfrm>
                <a:prstGeom prst="arc">
                  <a:avLst>
                    <a:gd name="adj1" fmla="val 16200000"/>
                    <a:gd name="adj2" fmla="val 453116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8" name="Arc 207"/>
                <p:cNvSpPr/>
                <p:nvPr/>
              </p:nvSpPr>
              <p:spPr>
                <a:xfrm rot="5400000" flipH="1">
                  <a:off x="2434941" y="2975654"/>
                  <a:ext cx="380395" cy="982466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97" name="Straight Connector 196"/>
              <p:cNvCxnSpPr/>
              <p:nvPr/>
            </p:nvCxnSpPr>
            <p:spPr>
              <a:xfrm flipH="1">
                <a:off x="1542391" y="4339740"/>
                <a:ext cx="9114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1542391" y="2518434"/>
                <a:ext cx="0" cy="75820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0800000" flipV="1">
                <a:off x="1542391" y="3202428"/>
                <a:ext cx="0" cy="113731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1542391" y="2518434"/>
                <a:ext cx="91143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2453826" y="2518434"/>
                <a:ext cx="0" cy="3791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2453826" y="3960636"/>
                <a:ext cx="0" cy="3791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099" name="Group 208"/>
            <p:cNvGrpSpPr>
              <a:grpSpLocks/>
            </p:cNvGrpSpPr>
            <p:nvPr/>
          </p:nvGrpSpPr>
          <p:grpSpPr bwMode="auto">
            <a:xfrm>
              <a:off x="2377145" y="2594156"/>
              <a:ext cx="455370" cy="455370"/>
              <a:chOff x="5185260" y="2518260"/>
              <a:chExt cx="910741" cy="91074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5184109" y="2516471"/>
                <a:ext cx="913405" cy="9106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 flipV="1">
                <a:off x="5184109" y="2516471"/>
                <a:ext cx="913405" cy="9106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2" name="Straight Connector 221"/>
            <p:cNvCxnSpPr>
              <a:endCxn id="224" idx="0"/>
            </p:cNvCxnSpPr>
            <p:nvPr/>
          </p:nvCxnSpPr>
          <p:spPr>
            <a:xfrm>
              <a:off x="784016" y="1909270"/>
              <a:ext cx="0" cy="4553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25" idx="4"/>
            </p:cNvCxnSpPr>
            <p:nvPr/>
          </p:nvCxnSpPr>
          <p:spPr>
            <a:xfrm flipH="1">
              <a:off x="784016" y="3124811"/>
              <a:ext cx="0" cy="6057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Oval 223"/>
            <p:cNvSpPr/>
            <p:nvPr/>
          </p:nvSpPr>
          <p:spPr>
            <a:xfrm>
              <a:off x="555665" y="2364596"/>
              <a:ext cx="456702" cy="4573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55665" y="2667479"/>
              <a:ext cx="456702" cy="4573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31104" name="Group 227"/>
            <p:cNvGrpSpPr>
              <a:grpSpLocks/>
            </p:cNvGrpSpPr>
            <p:nvPr/>
          </p:nvGrpSpPr>
          <p:grpSpPr bwMode="auto">
            <a:xfrm>
              <a:off x="783350" y="1911100"/>
              <a:ext cx="1290992" cy="1821480"/>
              <a:chOff x="1542300" y="2518260"/>
              <a:chExt cx="1290992" cy="1821480"/>
            </a:xfrm>
          </p:grpSpPr>
          <p:grpSp>
            <p:nvGrpSpPr>
              <p:cNvPr id="131105" name="Group 228"/>
              <p:cNvGrpSpPr>
                <a:grpSpLocks/>
              </p:cNvGrpSpPr>
              <p:nvPr/>
            </p:nvGrpSpPr>
            <p:grpSpPr bwMode="auto">
              <a:xfrm>
                <a:off x="2073565" y="2897735"/>
                <a:ext cx="759727" cy="1062530"/>
                <a:chOff x="2133474" y="2518260"/>
                <a:chExt cx="987412" cy="1138426"/>
              </a:xfrm>
            </p:grpSpPr>
            <p:sp>
              <p:nvSpPr>
                <p:cNvPr id="236" name="Arc 235"/>
                <p:cNvSpPr/>
                <p:nvPr/>
              </p:nvSpPr>
              <p:spPr>
                <a:xfrm rot="5400000">
                  <a:off x="2439528" y="2218294"/>
                  <a:ext cx="380394" cy="979908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7" name="Arc 236"/>
                <p:cNvSpPr/>
                <p:nvPr/>
              </p:nvSpPr>
              <p:spPr>
                <a:xfrm rot="5400000" flipH="1">
                  <a:off x="2438044" y="2219369"/>
                  <a:ext cx="378245" cy="979907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Arc 237"/>
                <p:cNvSpPr/>
                <p:nvPr/>
              </p:nvSpPr>
              <p:spPr>
                <a:xfrm rot="5400000">
                  <a:off x="2441881" y="2606569"/>
                  <a:ext cx="378245" cy="961998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9" name="Arc 238"/>
                <p:cNvSpPr/>
                <p:nvPr/>
              </p:nvSpPr>
              <p:spPr>
                <a:xfrm rot="5400000" flipH="1">
                  <a:off x="2438044" y="2599764"/>
                  <a:ext cx="378245" cy="979907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Arc 239"/>
                <p:cNvSpPr/>
                <p:nvPr/>
              </p:nvSpPr>
              <p:spPr>
                <a:xfrm rot="5400000">
                  <a:off x="2443365" y="2983330"/>
                  <a:ext cx="380395" cy="967115"/>
                </a:xfrm>
                <a:prstGeom prst="arc">
                  <a:avLst>
                    <a:gd name="adj1" fmla="val 16200000"/>
                    <a:gd name="adj2" fmla="val 453116"/>
                  </a:avLst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Arc 240"/>
                <p:cNvSpPr/>
                <p:nvPr/>
              </p:nvSpPr>
              <p:spPr>
                <a:xfrm rot="5400000" flipH="1">
                  <a:off x="2434411" y="2976933"/>
                  <a:ext cx="380395" cy="979908"/>
                </a:xfrm>
                <a:prstGeom prst="arc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230" name="Straight Connector 229"/>
              <p:cNvCxnSpPr/>
              <p:nvPr/>
            </p:nvCxnSpPr>
            <p:spPr>
              <a:xfrm flipH="1">
                <a:off x="1542966" y="4339741"/>
                <a:ext cx="9094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flipH="1">
                <a:off x="1542966" y="2518436"/>
                <a:ext cx="909468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452433" y="2518436"/>
                <a:ext cx="0" cy="37910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2452433" y="3960638"/>
                <a:ext cx="0" cy="3791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761" name="Curved Down Arrow 74760"/>
          <p:cNvSpPr/>
          <p:nvPr/>
        </p:nvSpPr>
        <p:spPr>
          <a:xfrm>
            <a:off x="2149475" y="1195388"/>
            <a:ext cx="985838" cy="379412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763" name="Right Arrow 74762"/>
          <p:cNvSpPr/>
          <p:nvPr/>
        </p:nvSpPr>
        <p:spPr>
          <a:xfrm>
            <a:off x="7158038" y="1346200"/>
            <a:ext cx="608012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63" name="TextBox 7"/>
          <p:cNvSpPr txBox="1">
            <a:spLocks noChangeArrowheads="1"/>
          </p:cNvSpPr>
          <p:nvPr/>
        </p:nvSpPr>
        <p:spPr bwMode="auto">
          <a:xfrm>
            <a:off x="1087438" y="3851275"/>
            <a:ext cx="4856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embedded in SC loop (rf-SQUID)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Inject flux 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 induces </a:t>
            </a:r>
            <a:r>
              <a:rPr lang="en-US" altLang="en-US" sz="1800">
                <a:latin typeface="Comic Sans MS" panose="030F0702030302020204" pitchFamily="66" charset="0"/>
              </a:rPr>
              <a:t>circulating current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Detect flux with SQUID</a:t>
            </a:r>
          </a:p>
        </p:txBody>
      </p:sp>
      <p:sp>
        <p:nvSpPr>
          <p:cNvPr id="57364" name="TextBox 7"/>
          <p:cNvSpPr txBox="1">
            <a:spLocks noChangeArrowheads="1"/>
          </p:cNvSpPr>
          <p:nvPr/>
        </p:nvSpPr>
        <p:spPr bwMode="auto">
          <a:xfrm>
            <a:off x="6248400" y="3851275"/>
            <a:ext cx="5311775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in SC loop (rf-SQUID)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Inject current 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 </a:t>
            </a:r>
            <a:r>
              <a:rPr lang="en-US" altLang="en-US" sz="1800">
                <a:latin typeface="Comic Sans MS" panose="030F0702030302020204" pitchFamily="66" charset="0"/>
              </a:rPr>
              <a:t>divides according to phase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Detect flux with SQUID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Extract CPR</a:t>
            </a:r>
          </a:p>
        </p:txBody>
      </p:sp>
      <p:sp>
        <p:nvSpPr>
          <p:cNvPr id="57365" name="TextBox 251"/>
          <p:cNvSpPr txBox="1">
            <a:spLocks noChangeArrowheads="1"/>
          </p:cNvSpPr>
          <p:nvPr/>
        </p:nvSpPr>
        <p:spPr bwMode="auto">
          <a:xfrm>
            <a:off x="2908300" y="1758950"/>
            <a:ext cx="45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7366" name="TextBox 252"/>
          <p:cNvSpPr txBox="1">
            <a:spLocks noChangeArrowheads="1"/>
          </p:cNvSpPr>
          <p:nvPr/>
        </p:nvSpPr>
        <p:spPr bwMode="auto">
          <a:xfrm>
            <a:off x="7916863" y="1682750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809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57348" grpId="0"/>
      <p:bldP spid="176" grpId="0" animBg="1"/>
      <p:bldP spid="177" grpId="0" animBg="1"/>
      <p:bldP spid="182" grpId="0" animBg="1"/>
      <p:bldP spid="183" grpId="0" animBg="1"/>
      <p:bldP spid="74761" grpId="0" animBg="1"/>
      <p:bldP spid="74763" grpId="0" animBg="1"/>
      <p:bldP spid="57363" grpId="0"/>
      <p:bldP spid="57364" grpId="0"/>
      <p:bldP spid="57365" grpId="0"/>
      <p:bldP spid="573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68"/>
          <p:cNvSpPr txBox="1">
            <a:spLocks noChangeArrowheads="1"/>
          </p:cNvSpPr>
          <p:nvPr/>
        </p:nvSpPr>
        <p:spPr bwMode="auto">
          <a:xfrm>
            <a:off x="1997075" y="12700"/>
            <a:ext cx="830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Comic Sans MS" panose="030F0702030302020204" pitchFamily="66" charset="0"/>
              </a:rPr>
              <a:t>Direct measurement of the Current-Phase Relation</a:t>
            </a:r>
          </a:p>
        </p:txBody>
      </p:sp>
      <p:sp>
        <p:nvSpPr>
          <p:cNvPr id="132099" name="TextBox 5"/>
          <p:cNvSpPr txBox="1">
            <a:spLocks noChangeArrowheads="1"/>
          </p:cNvSpPr>
          <p:nvPr/>
        </p:nvSpPr>
        <p:spPr bwMode="auto">
          <a:xfrm>
            <a:off x="631825" y="620713"/>
            <a:ext cx="5099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Dispersive technique (Silver, Deaver, Il’ichev)</a:t>
            </a:r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6467475" y="635000"/>
            <a:ext cx="3798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Comic Sans MS" panose="030F0702030302020204" pitchFamily="66" charset="0"/>
              </a:rPr>
              <a:t>Asymmetric dc SQUID technique</a:t>
            </a:r>
          </a:p>
        </p:txBody>
      </p:sp>
      <p:sp>
        <p:nvSpPr>
          <p:cNvPr id="132101" name="TextBox 7"/>
          <p:cNvSpPr txBox="1">
            <a:spLocks noChangeArrowheads="1"/>
          </p:cNvSpPr>
          <p:nvPr/>
        </p:nvSpPr>
        <p:spPr bwMode="auto">
          <a:xfrm>
            <a:off x="631825" y="3505200"/>
            <a:ext cx="4857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embedded in SC loop (rf-SQUID)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inductively-coupled to a tank circuit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Excite with rf signal </a:t>
            </a: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  induces rf currents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Readout phase shift between V</a:t>
            </a:r>
            <a:r>
              <a:rPr lang="en-US" altLang="en-US" sz="1800" baseline="-25000">
                <a:latin typeface="Comic Sans MS" panose="030F0702030302020204" pitchFamily="66" charset="0"/>
              </a:rPr>
              <a:t>in</a:t>
            </a:r>
            <a:r>
              <a:rPr lang="en-US" altLang="en-US" sz="1800">
                <a:latin typeface="Comic Sans MS" panose="030F0702030302020204" pitchFamily="66" charset="0"/>
              </a:rPr>
              <a:t> and V</a:t>
            </a:r>
            <a:r>
              <a:rPr lang="en-US" altLang="en-US" sz="1800" baseline="-25000">
                <a:latin typeface="Comic Sans MS" panose="030F0702030302020204" pitchFamily="66" charset="0"/>
              </a:rPr>
              <a:t>out</a:t>
            </a:r>
            <a:r>
              <a:rPr lang="en-US" altLang="en-US" sz="180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Extract CPR</a:t>
            </a:r>
          </a:p>
        </p:txBody>
      </p:sp>
      <p:grpSp>
        <p:nvGrpSpPr>
          <p:cNvPr id="58374" name="Group 73733"/>
          <p:cNvGrpSpPr>
            <a:grpSpLocks/>
          </p:cNvGrpSpPr>
          <p:nvPr/>
        </p:nvGrpSpPr>
        <p:grpSpPr bwMode="auto">
          <a:xfrm>
            <a:off x="7310438" y="1682750"/>
            <a:ext cx="1290637" cy="1519238"/>
            <a:chOff x="6894706" y="2055571"/>
            <a:chExt cx="2135901" cy="2739539"/>
          </a:xfrm>
        </p:grpSpPr>
        <p:sp>
          <p:nvSpPr>
            <p:cNvPr id="4" name="Oval 3"/>
            <p:cNvSpPr/>
            <p:nvPr/>
          </p:nvSpPr>
          <p:spPr>
            <a:xfrm>
              <a:off x="7007674" y="2510730"/>
              <a:ext cx="1828521" cy="182922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 flipH="1">
              <a:off x="8675938" y="3260740"/>
              <a:ext cx="354669" cy="3521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8644412" y="3243564"/>
              <a:ext cx="354669" cy="3521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111" name="Group 4"/>
            <p:cNvGrpSpPr>
              <a:grpSpLocks/>
            </p:cNvGrpSpPr>
            <p:nvPr/>
          </p:nvGrpSpPr>
          <p:grpSpPr bwMode="auto">
            <a:xfrm>
              <a:off x="6894706" y="3313349"/>
              <a:ext cx="227685" cy="227685"/>
              <a:chOff x="7462110" y="4036160"/>
              <a:chExt cx="354177" cy="352912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7462110" y="4034483"/>
                <a:ext cx="355544" cy="3549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7462110" y="4034483"/>
                <a:ext cx="355544" cy="35496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/>
            <p:cNvCxnSpPr/>
            <p:nvPr/>
          </p:nvCxnSpPr>
          <p:spPr>
            <a:xfrm flipH="1" flipV="1">
              <a:off x="7900917" y="2055571"/>
              <a:ext cx="2628" cy="4551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7900917" y="4339951"/>
              <a:ext cx="0" cy="4551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7840493" y="2442027"/>
              <a:ext cx="139240" cy="137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7840493" y="4282698"/>
              <a:ext cx="139240" cy="13740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8375" name="TextBox 73732"/>
          <p:cNvSpPr txBox="1">
            <a:spLocks noChangeArrowheads="1"/>
          </p:cNvSpPr>
          <p:nvPr/>
        </p:nvSpPr>
        <p:spPr bwMode="auto">
          <a:xfrm>
            <a:off x="6702425" y="1835150"/>
            <a:ext cx="55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c1</a:t>
            </a:r>
          </a:p>
        </p:txBody>
      </p:sp>
      <p:sp>
        <p:nvSpPr>
          <p:cNvPr id="58376" name="TextBox 75"/>
          <p:cNvSpPr txBox="1">
            <a:spLocks noChangeArrowheads="1"/>
          </p:cNvSpPr>
          <p:nvPr/>
        </p:nvSpPr>
        <p:spPr bwMode="auto">
          <a:xfrm>
            <a:off x="8524875" y="1835150"/>
            <a:ext cx="58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</a:t>
            </a:r>
            <a:r>
              <a:rPr lang="en-US" altLang="en-US" sz="2400" baseline="-25000">
                <a:latin typeface="Comic Sans MS" panose="030F0702030302020204" pitchFamily="66" charset="0"/>
              </a:rPr>
              <a:t>c2</a:t>
            </a:r>
          </a:p>
        </p:txBody>
      </p:sp>
      <p:sp>
        <p:nvSpPr>
          <p:cNvPr id="58377" name="TextBox 76"/>
          <p:cNvSpPr txBox="1">
            <a:spLocks noChangeArrowheads="1"/>
          </p:cNvSpPr>
          <p:nvPr/>
        </p:nvSpPr>
        <p:spPr bwMode="auto">
          <a:xfrm>
            <a:off x="9283700" y="2593975"/>
            <a:ext cx="119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I</a:t>
            </a:r>
            <a:r>
              <a:rPr lang="en-US" altLang="en-US" sz="2000" baseline="-25000">
                <a:latin typeface="Comic Sans MS" panose="030F0702030302020204" pitchFamily="66" charset="0"/>
              </a:rPr>
              <a:t>c1 </a:t>
            </a:r>
            <a:r>
              <a:rPr lang="en-US" altLang="en-US" sz="2000">
                <a:latin typeface="Comic Sans MS" panose="030F0702030302020204" pitchFamily="66" charset="0"/>
              </a:rPr>
              <a:t>&lt;&lt; I</a:t>
            </a:r>
            <a:r>
              <a:rPr lang="en-US" altLang="en-US" sz="2000" baseline="-25000">
                <a:latin typeface="Comic Sans MS" panose="030F0702030302020204" pitchFamily="66" charset="0"/>
              </a:rPr>
              <a:t>c2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omic Sans MS" panose="030F0702030302020204" pitchFamily="66" charset="0"/>
              </a:rPr>
              <a:t> </a:t>
            </a:r>
            <a:endParaRPr lang="en-US" altLang="en-US" sz="2000" baseline="-25000">
              <a:latin typeface="Comic Sans MS" panose="030F0702030302020204" pitchFamily="66" charset="0"/>
            </a:endParaRPr>
          </a:p>
        </p:txBody>
      </p:sp>
      <p:sp>
        <p:nvSpPr>
          <p:cNvPr id="58378" name="TextBox 7"/>
          <p:cNvSpPr txBox="1">
            <a:spLocks noChangeArrowheads="1"/>
          </p:cNvSpPr>
          <p:nvPr/>
        </p:nvSpPr>
        <p:spPr bwMode="auto">
          <a:xfrm>
            <a:off x="6503988" y="3514725"/>
            <a:ext cx="48577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Junction embedded in dc SQUID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  <a:sym typeface="Wingdings 3" panose="05040102010807070707" pitchFamily="18" charset="2"/>
              </a:rPr>
              <a:t>Apply flux    induces circulating current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Measure critical current vs. flux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Modulation is dominated by the phase evolution of the small junction</a:t>
            </a:r>
            <a:endParaRPr lang="en-US" altLang="en-US" sz="1800" baseline="-2500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32107" name="Picture 737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152525"/>
            <a:ext cx="40211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5" grpId="0"/>
      <p:bldP spid="58376" grpId="0"/>
      <p:bldP spid="58377" grpId="0"/>
      <p:bldP spid="583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809</Words>
  <Application>Microsoft Office PowerPoint</Application>
  <PresentationFormat>Widescreen</PresentationFormat>
  <Paragraphs>239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Times New Roman</vt:lpstr>
      <vt:lpstr>Wingdings 2</vt:lpstr>
      <vt:lpstr>Wingdings 3</vt:lpstr>
      <vt:lpstr>Office Theme</vt:lpstr>
      <vt:lpstr>Equation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30</cp:revision>
  <dcterms:created xsi:type="dcterms:W3CDTF">2019-08-28T19:25:40Z</dcterms:created>
  <dcterms:modified xsi:type="dcterms:W3CDTF">2019-11-11T19:23:03Z</dcterms:modified>
</cp:coreProperties>
</file>